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1"/>
    <p:sldMasterId id="2147483688" r:id="rId2"/>
  </p:sldMasterIdLst>
  <p:notesMasterIdLst>
    <p:notesMasterId r:id="rId11"/>
  </p:notesMasterIdLst>
  <p:handoutMasterIdLst>
    <p:handoutMasterId r:id="rId12"/>
  </p:handoutMasterIdLst>
  <p:sldIdLst>
    <p:sldId id="1045" r:id="rId3"/>
    <p:sldId id="1055" r:id="rId4"/>
    <p:sldId id="1075" r:id="rId5"/>
    <p:sldId id="1076" r:id="rId6"/>
    <p:sldId id="1049" r:id="rId7"/>
    <p:sldId id="1053" r:id="rId8"/>
    <p:sldId id="1077" r:id="rId9"/>
    <p:sldId id="1071" r:id="rId10"/>
  </p:sldIdLst>
  <p:sldSz cx="9144000" cy="5143500" type="screen16x9"/>
  <p:notesSz cx="6881813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CkccGD7z7jiUycE6O5dDLQ==" hashData="gqbCX9NIh31gfjYOPzzPaP3S51E="/>
  <p:extLst>
    <p:ext uri="{EFAFB233-063F-42B5-8137-9DF3F51BA10A}">
      <p15:sldGuideLst xmlns="" xmlns:p15="http://schemas.microsoft.com/office/powerpoint/2012/main">
        <p15:guide id="1" orient="horz" pos="662">
          <p15:clr>
            <a:srgbClr val="A4A3A4"/>
          </p15:clr>
        </p15:guide>
        <p15:guide id="2" orient="horz" pos="2904">
          <p15:clr>
            <a:srgbClr val="A4A3A4"/>
          </p15:clr>
        </p15:guide>
        <p15:guide id="3" pos="385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vid Catalano" initials="" lastIdx="1" clrIdx="0"/>
  <p:cmAuthor id="1" name="Steve Grant" initials="" lastIdx="4" clrIdx="1"/>
  <p:cmAuthor id="2" name="Aaron Herrington" initials="" lastIdx="6" clrIdx="2"/>
  <p:cmAuthor id="3" name="Mike Cox" initials="MC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BE1A"/>
    <a:srgbClr val="949588"/>
    <a:srgbClr val="515C59"/>
    <a:srgbClr val="909579"/>
    <a:srgbClr val="9FB1AD"/>
    <a:srgbClr val="B6C5BB"/>
    <a:srgbClr val="272727"/>
    <a:srgbClr val="656F6C"/>
    <a:srgbClr val="ECE9DE"/>
    <a:srgbClr val="E3DF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38" autoAdjust="0"/>
    <p:restoredTop sz="81672" autoAdjust="0"/>
  </p:normalViewPr>
  <p:slideViewPr>
    <p:cSldViewPr snapToGrid="0" snapToObjects="1">
      <p:cViewPr>
        <p:scale>
          <a:sx n="88" d="100"/>
          <a:sy n="88" d="100"/>
        </p:scale>
        <p:origin x="-2464" y="-648"/>
      </p:cViewPr>
      <p:guideLst>
        <p:guide orient="horz" pos="662"/>
        <p:guide orient="horz" pos="2904"/>
        <p:guide pos="385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117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8BF6467A-359B-4333-9B9F-7DFEA14563C6}" type="datetimeFigureOut">
              <a:rPr lang="en-US" smtClean="0"/>
              <a:pPr/>
              <a:t>10/20/15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656EBB40-CE32-4D22-8BCF-DEEB4A4CD3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914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228E1B7A-DDB0-9A42-8BDB-77918EA1F727}" type="datetimeFigureOut">
              <a:rPr lang="en-US" smtClean="0"/>
              <a:pPr/>
              <a:t>10/20/15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46" tIns="46223" rIns="92446" bIns="4622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15790"/>
            <a:ext cx="5505450" cy="4183380"/>
          </a:xfrm>
          <a:prstGeom prst="rect">
            <a:avLst/>
          </a:prstGeom>
        </p:spPr>
        <p:txBody>
          <a:bodyPr vert="horz" lIns="92446" tIns="46223" rIns="92446" bIns="4622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BE29BE03-5845-DC48-85CC-7744303C07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463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</a:pPr>
            <a:endParaRPr lang="en-US" sz="120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29BE03-5845-DC48-85CC-7744303C07A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690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453D9C-C61F-4391-8A6E-DE4BC6442D98}" type="slidenum">
              <a:rPr lang="en-US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42900" y="696913"/>
            <a:ext cx="6197600" cy="348615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9266" y="4416343"/>
            <a:ext cx="5503281" cy="4182907"/>
          </a:xfrm>
        </p:spPr>
        <p:txBody>
          <a:bodyPr/>
          <a:lstStyle/>
          <a:p>
            <a:endParaRPr lang="en-US" b="0" baseline="0" dirty="0" smtClean="0"/>
          </a:p>
        </p:txBody>
      </p:sp>
    </p:spTree>
    <p:extLst>
      <p:ext uri="{BB962C8B-B14F-4D97-AF65-F5344CB8AC3E}">
        <p14:creationId xmlns:p14="http://schemas.microsoft.com/office/powerpoint/2010/main" val="894499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453D9C-C61F-4391-8A6E-DE4BC6442D98}" type="slidenum">
              <a:rPr lang="en-US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42900" y="696913"/>
            <a:ext cx="6197600" cy="348615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9266" y="4416343"/>
            <a:ext cx="5503281" cy="4182907"/>
          </a:xfrm>
        </p:spPr>
        <p:txBody>
          <a:bodyPr/>
          <a:lstStyle/>
          <a:p>
            <a:endParaRPr lang="en-US" b="0" baseline="0" dirty="0" smtClean="0"/>
          </a:p>
        </p:txBody>
      </p:sp>
    </p:spTree>
    <p:extLst>
      <p:ext uri="{BB962C8B-B14F-4D97-AF65-F5344CB8AC3E}">
        <p14:creationId xmlns:p14="http://schemas.microsoft.com/office/powerpoint/2010/main" val="1002613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453D9C-C61F-4391-8A6E-DE4BC6442D98}" type="slidenum">
              <a:rPr lang="en-US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42900" y="696913"/>
            <a:ext cx="6197600" cy="348615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9266" y="4416343"/>
            <a:ext cx="5503281" cy="4182907"/>
          </a:xfrm>
        </p:spPr>
        <p:txBody>
          <a:bodyPr/>
          <a:lstStyle/>
          <a:p>
            <a:endParaRPr lang="en-US" b="0" baseline="0" dirty="0" smtClean="0"/>
          </a:p>
        </p:txBody>
      </p:sp>
    </p:spTree>
    <p:extLst>
      <p:ext uri="{BB962C8B-B14F-4D97-AF65-F5344CB8AC3E}">
        <p14:creationId xmlns:p14="http://schemas.microsoft.com/office/powerpoint/2010/main" val="754965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453D9C-C61F-4391-8A6E-DE4BC6442D98}" type="slidenum">
              <a:rPr lang="en-US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42900" y="696913"/>
            <a:ext cx="6197600" cy="348615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9266" y="4416343"/>
            <a:ext cx="5503281" cy="4182907"/>
          </a:xfrm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1200" b="1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7917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453D9C-C61F-4391-8A6E-DE4BC6442D98}" type="slidenum">
              <a:rPr lang="en-US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42900" y="696913"/>
            <a:ext cx="6197600" cy="348615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9266" y="4416343"/>
            <a:ext cx="5503281" cy="4182907"/>
          </a:xfrm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1200" b="1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1943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453D9C-C61F-4391-8A6E-DE4BC6442D98}" type="slidenum">
              <a:rPr lang="en-US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42900" y="696913"/>
            <a:ext cx="6197600" cy="348615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9266" y="4416343"/>
            <a:ext cx="5503281" cy="4182907"/>
          </a:xfrm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1200" b="1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924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8600" y="2190750"/>
            <a:ext cx="8686800" cy="685800"/>
          </a:xfrm>
          <a:effectLst/>
        </p:spPr>
        <p:txBody>
          <a:bodyPr/>
          <a:lstStyle>
            <a:lvl1pPr algn="ctr">
              <a:defRPr sz="4400" b="0" cap="none" spc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33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28600" y="1047750"/>
            <a:ext cx="8686800" cy="685800"/>
          </a:xfrm>
        </p:spPr>
        <p:txBody>
          <a:bodyPr/>
          <a:lstStyle>
            <a:lvl1pPr algn="ctr">
              <a:defRPr cap="none"/>
            </a:lvl1pPr>
          </a:lstStyle>
          <a:p>
            <a:r>
              <a:rPr lang="en-US" dirty="0" smtClean="0"/>
              <a:t>Click 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0" y="1809750"/>
            <a:ext cx="4572000" cy="2514600"/>
          </a:xfrm>
        </p:spPr>
        <p:txBody>
          <a:bodyPr/>
          <a:lstStyle>
            <a:lvl1pPr marL="0" indent="0" algn="ctr">
              <a:spcBef>
                <a:spcPts val="500"/>
              </a:spcBef>
              <a:spcAft>
                <a:spcPts val="0"/>
              </a:spcAft>
              <a:buNone/>
              <a:defRPr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smtClean="0"/>
              <a:t>Edit Agenda Item 1</a:t>
            </a:r>
          </a:p>
          <a:p>
            <a:pPr lvl="0"/>
            <a:r>
              <a:rPr lang="en-US" dirty="0" smtClean="0"/>
              <a:t>Agenda Item 2</a:t>
            </a:r>
          </a:p>
          <a:p>
            <a:pPr lvl="0"/>
            <a:r>
              <a:rPr lang="en-US" dirty="0" smtClean="0"/>
              <a:t>Agenda Item 3</a:t>
            </a: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1D1C1A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</a:pPr>
            <a:endParaRPr lang="en-US" sz="1600" smtClean="0">
              <a:solidFill>
                <a:srgbClr val="5F5F5F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92422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</a:pPr>
            <a:endParaRPr lang="en-US" sz="1600" smtClean="0">
              <a:solidFill>
                <a:srgbClr val="5F5F5F"/>
              </a:solidFill>
            </a:endParaRPr>
          </a:p>
        </p:txBody>
      </p:sp>
      <p:pic>
        <p:nvPicPr>
          <p:cNvPr id="10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40" y="142346"/>
            <a:ext cx="701311" cy="19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 userDrawn="1"/>
        </p:nvSpPr>
        <p:spPr>
          <a:xfrm>
            <a:off x="6680206" y="177243"/>
            <a:ext cx="225959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 smtClean="0">
                <a:solidFill>
                  <a:srgbClr val="808080">
                    <a:lumMod val="20000"/>
                    <a:lumOff val="80000"/>
                  </a:srgbClr>
                </a:solidFill>
                <a:latin typeface="Open Sans"/>
                <a:cs typeface="Open Sans"/>
              </a:rPr>
              <a:t>A DIGITAL CONSULTANCY AND PRODUCT STUDIO</a:t>
            </a:r>
            <a:endParaRPr lang="en-US" sz="700" dirty="0">
              <a:solidFill>
                <a:srgbClr val="808080">
                  <a:lumMod val="20000"/>
                  <a:lumOff val="80000"/>
                </a:srgbClr>
              </a:solidFill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69694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1D1C1A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</a:pPr>
            <a:endParaRPr lang="en-US" sz="1600" smtClean="0">
              <a:solidFill>
                <a:srgbClr val="5F5F5F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92422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</a:pPr>
            <a:endParaRPr lang="en-US" sz="1600" smtClean="0">
              <a:solidFill>
                <a:srgbClr val="5F5F5F"/>
              </a:solidFill>
            </a:endParaRPr>
          </a:p>
        </p:txBody>
      </p:sp>
      <p:pic>
        <p:nvPicPr>
          <p:cNvPr id="10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40" y="142346"/>
            <a:ext cx="701311" cy="19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520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962150"/>
            <a:ext cx="8686800" cy="685800"/>
          </a:xfrm>
        </p:spPr>
        <p:txBody>
          <a:bodyPr/>
          <a:lstStyle>
            <a:lvl1pPr algn="ctr">
              <a:defRPr sz="440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1D1C1A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</a:pPr>
            <a:endParaRPr lang="en-US" sz="1600" smtClean="0">
              <a:solidFill>
                <a:srgbClr val="5F5F5F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92422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</a:pPr>
            <a:endParaRPr lang="en-US" sz="1600" smtClean="0">
              <a:solidFill>
                <a:srgbClr val="5F5F5F"/>
              </a:solidFill>
            </a:endParaRPr>
          </a:p>
        </p:txBody>
      </p:sp>
      <p:pic>
        <p:nvPicPr>
          <p:cNvPr id="9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40" y="142346"/>
            <a:ext cx="701311" cy="19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063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28600" y="285750"/>
            <a:ext cx="8610600" cy="4572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0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590550"/>
            <a:ext cx="8229600" cy="6858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1690804" y="1352550"/>
            <a:ext cx="5770616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7874000" y="0"/>
            <a:ext cx="927100" cy="177800"/>
          </a:xfrm>
          <a:prstGeom prst="rect">
            <a:avLst/>
          </a:prstGeom>
          <a:solidFill>
            <a:srgbClr val="C7321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</a:pPr>
            <a:endParaRPr lang="en-US" sz="1600" dirty="0" smtClean="0">
              <a:solidFill>
                <a:srgbClr val="5F5F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89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276"/>
            <a:ext cx="8229600" cy="85725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175"/>
          </a:xfrm>
          <a:prstGeom prst="rect">
            <a:avLst/>
          </a:prstGeom>
        </p:spPr>
        <p:txBody>
          <a:bodyPr vert="horz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32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28600" y="2190750"/>
            <a:ext cx="8686800" cy="685800"/>
          </a:xfrm>
        </p:spPr>
        <p:txBody>
          <a:bodyPr/>
          <a:lstStyle>
            <a:lvl1pPr algn="ctr">
              <a:defRPr sz="4400" b="0" cap="none" spc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4" name="Picture 3" descr="OsSxjR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92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28600" y="1047750"/>
            <a:ext cx="8686800" cy="6858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agenda title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0" y="1809750"/>
            <a:ext cx="4572000" cy="2514600"/>
          </a:xfr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800"/>
              </a:spcAft>
              <a:buNone/>
              <a:defRPr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smtClean="0"/>
              <a:t>Edit Agenda Item 1</a:t>
            </a:r>
          </a:p>
          <a:p>
            <a:pPr lvl="0"/>
            <a:r>
              <a:rPr lang="en-US" dirty="0" smtClean="0"/>
              <a:t>Agenda Item 2</a:t>
            </a:r>
          </a:p>
          <a:p>
            <a:pPr lvl="0"/>
            <a:r>
              <a:rPr lang="en-US" dirty="0" smtClean="0"/>
              <a:t>Agenda Item 3</a:t>
            </a: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515C59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72727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pic>
        <p:nvPicPr>
          <p:cNvPr id="13" name="Picture 12" descr="modea_logo_long_white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6" b="36790"/>
          <a:stretch/>
        </p:blipFill>
        <p:spPr>
          <a:xfrm>
            <a:off x="135690" y="40640"/>
            <a:ext cx="2069030" cy="39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06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515C59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72727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pic>
        <p:nvPicPr>
          <p:cNvPr id="11" name="Picture 10" descr="modea_logo_long_white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6" b="36790"/>
          <a:stretch/>
        </p:blipFill>
        <p:spPr>
          <a:xfrm>
            <a:off x="135690" y="40640"/>
            <a:ext cx="2069030" cy="39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9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962150"/>
            <a:ext cx="8686800" cy="685800"/>
          </a:xfrm>
        </p:spPr>
        <p:txBody>
          <a:bodyPr/>
          <a:lstStyle>
            <a:lvl1pPr algn="ctr">
              <a:defRPr sz="4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515C59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72727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pic>
        <p:nvPicPr>
          <p:cNvPr id="11" name="Picture 10" descr="modea_logo_long_white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6" b="36790"/>
          <a:stretch/>
        </p:blipFill>
        <p:spPr>
          <a:xfrm>
            <a:off x="135690" y="40640"/>
            <a:ext cx="2069030" cy="39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28600" y="285750"/>
            <a:ext cx="8610600" cy="4572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22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276"/>
            <a:ext cx="8229600" cy="85725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175"/>
          </a:xfrm>
          <a:prstGeom prst="rect">
            <a:avLst/>
          </a:prstGeom>
        </p:spPr>
        <p:txBody>
          <a:bodyPr vert="horz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172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8600" y="2190750"/>
            <a:ext cx="8686800" cy="685800"/>
          </a:xfrm>
          <a:effectLst/>
        </p:spPr>
        <p:txBody>
          <a:bodyPr/>
          <a:lstStyle>
            <a:lvl1pPr algn="ctr">
              <a:defRPr sz="4400" b="0" cap="none" spc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</a:defRPr>
            </a:lvl1pPr>
          </a:lstStyle>
          <a:p>
            <a:r>
              <a:rPr lang="en-US" dirty="0" smtClean="0"/>
              <a:t>Click 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67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28600" y="2190750"/>
            <a:ext cx="8686800" cy="685800"/>
          </a:xfrm>
        </p:spPr>
        <p:txBody>
          <a:bodyPr/>
          <a:lstStyle>
            <a:lvl1pPr algn="ctr">
              <a:defRPr sz="4400" b="0" cap="none" spc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</a:defRPr>
            </a:lvl1pPr>
          </a:lstStyle>
          <a:p>
            <a:r>
              <a:rPr lang="en-US" dirty="0" smtClean="0"/>
              <a:t>Click  To Edit Master Title Style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1D1C1A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</a:pPr>
            <a:endParaRPr lang="en-US" sz="1600" smtClean="0">
              <a:solidFill>
                <a:srgbClr val="5F5F5F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92422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</a:pPr>
            <a:endParaRPr lang="en-US" sz="1600" smtClean="0">
              <a:solidFill>
                <a:srgbClr val="5F5F5F"/>
              </a:solidFill>
            </a:endParaRPr>
          </a:p>
        </p:txBody>
      </p:sp>
      <p:pic>
        <p:nvPicPr>
          <p:cNvPr id="6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40" y="142346"/>
            <a:ext cx="701311" cy="19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6680206" y="177243"/>
            <a:ext cx="225959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 smtClean="0">
                <a:solidFill>
                  <a:srgbClr val="808080">
                    <a:lumMod val="20000"/>
                    <a:lumOff val="80000"/>
                  </a:srgbClr>
                </a:solidFill>
                <a:latin typeface="Open Sans"/>
                <a:cs typeface="Open Sans"/>
              </a:rPr>
              <a:t>A DIGITAL CONSULTANCY AND PRODUCT STUDIO</a:t>
            </a:r>
            <a:endParaRPr lang="en-US" sz="700" dirty="0">
              <a:solidFill>
                <a:srgbClr val="808080">
                  <a:lumMod val="20000"/>
                  <a:lumOff val="80000"/>
                </a:srgbClr>
              </a:solidFill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Relationship Id="rId9" Type="http://schemas.openxmlformats.org/officeDocument/2006/relationships/theme" Target="../theme/theme2.xml"/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CE9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6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59055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44037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352550"/>
            <a:ext cx="822960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9112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1" r:id="rId2"/>
    <p:sldLayoutId id="2147483669" r:id="rId3"/>
    <p:sldLayoutId id="2147483682" r:id="rId4"/>
    <p:sldLayoutId id="2147483683" r:id="rId5"/>
    <p:sldLayoutId id="2147483686" r:id="rId6"/>
    <p:sldLayoutId id="2147483687" r:id="rId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b="0" i="0" cap="all">
          <a:solidFill>
            <a:srgbClr val="7F7F7F"/>
          </a:solidFill>
          <a:latin typeface="Open Sans"/>
          <a:ea typeface="+mj-ea"/>
          <a:cs typeface="Open San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F2BE1A"/>
        </a:buClr>
        <a:buSzPct val="115000"/>
        <a:buFont typeface="Lucida Grande"/>
        <a:buChar char="‣"/>
        <a:defRPr sz="1400" b="0" i="0">
          <a:solidFill>
            <a:schemeClr val="bg2">
              <a:lumMod val="75000"/>
            </a:schemeClr>
          </a:solidFill>
          <a:latin typeface="Open Sans"/>
          <a:ea typeface="+mn-ea"/>
          <a:cs typeface="Open San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515C59"/>
        </a:buClr>
        <a:buSzPct val="80000"/>
        <a:buFont typeface="Lucida Grande"/>
        <a:buChar char="‑"/>
        <a:defRPr sz="1400" b="0" i="0">
          <a:solidFill>
            <a:schemeClr val="bg2">
              <a:lumMod val="75000"/>
            </a:schemeClr>
          </a:solidFill>
          <a:latin typeface="Open Sans"/>
          <a:cs typeface="Open San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2BE1A"/>
        </a:buClr>
        <a:buSzPct val="115000"/>
        <a:buFont typeface="Lucida Grande"/>
        <a:buChar char="‣"/>
        <a:defRPr sz="1400" b="0" i="0">
          <a:solidFill>
            <a:schemeClr val="bg2">
              <a:lumMod val="75000"/>
            </a:schemeClr>
          </a:solidFill>
          <a:latin typeface="Open Sans"/>
          <a:cs typeface="Open San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515C59"/>
        </a:buClr>
        <a:buSzPct val="80000"/>
        <a:buFont typeface="Lucida Grande"/>
        <a:buChar char="‑"/>
        <a:defRPr sz="1400" b="0" i="0">
          <a:solidFill>
            <a:schemeClr val="bg2">
              <a:lumMod val="75000"/>
            </a:schemeClr>
          </a:solidFill>
          <a:latin typeface="Open Sans"/>
          <a:cs typeface="Open San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2BE1A"/>
        </a:buClr>
        <a:buSzPct val="115000"/>
        <a:buFont typeface="Lucida Grande"/>
        <a:buChar char="‣"/>
        <a:defRPr sz="1400" b="0" i="0">
          <a:solidFill>
            <a:schemeClr val="bg2">
              <a:lumMod val="75000"/>
            </a:schemeClr>
          </a:solidFill>
          <a:latin typeface="Open Sans"/>
          <a:cs typeface="Open San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A03033"/>
        </a:buClr>
        <a:buSzPct val="110000"/>
        <a:buFont typeface="Arial" charset="0"/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A03033"/>
        </a:buClr>
        <a:buSzPct val="110000"/>
        <a:buFont typeface="Arial" charset="0"/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A03033"/>
        </a:buClr>
        <a:buSzPct val="110000"/>
        <a:buFont typeface="Arial" charset="0"/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A03033"/>
        </a:buClr>
        <a:buSzPct val="110000"/>
        <a:buFont typeface="Arial" charset="0"/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8E5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6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59055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</a:t>
            </a:r>
          </a:p>
        </p:txBody>
      </p:sp>
      <p:sp>
        <p:nvSpPr>
          <p:cNvPr id="44037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352550"/>
            <a:ext cx="822960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7226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b="0" i="0" cap="all">
          <a:solidFill>
            <a:srgbClr val="7F7F7F"/>
          </a:solidFill>
          <a:latin typeface="Helvetica Neue Light"/>
          <a:ea typeface="+mj-ea"/>
          <a:cs typeface="Helvetica Neue Bold Condensed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99C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ts val="500"/>
        </a:spcBef>
        <a:spcAft>
          <a:spcPct val="0"/>
        </a:spcAft>
        <a:buClr>
          <a:srgbClr val="E04E22"/>
        </a:buClr>
        <a:buSzPct val="80000"/>
        <a:buFont typeface="Lucida Grande"/>
        <a:buChar char="‣"/>
        <a:defRPr sz="1400" b="0" i="0">
          <a:solidFill>
            <a:schemeClr val="bg2">
              <a:lumMod val="75000"/>
            </a:schemeClr>
          </a:solidFill>
          <a:latin typeface="Helvetica Neue Light"/>
          <a:ea typeface="+mn-ea"/>
          <a:cs typeface="HelveticaNeueLT Std Lt Cn"/>
        </a:defRPr>
      </a:lvl1pPr>
      <a:lvl2pPr marL="742950" indent="-285750" algn="l" rtl="0" eaLnBrk="1" fontAlgn="base" hangingPunct="1">
        <a:spcBef>
          <a:spcPts val="500"/>
        </a:spcBef>
        <a:spcAft>
          <a:spcPct val="0"/>
        </a:spcAft>
        <a:buClr>
          <a:srgbClr val="E04E22"/>
        </a:buClr>
        <a:buSzPct val="80000"/>
        <a:buFont typeface="Lucida Grande"/>
        <a:buChar char="‑"/>
        <a:defRPr sz="1400" b="0" i="0">
          <a:solidFill>
            <a:schemeClr val="bg2">
              <a:lumMod val="75000"/>
            </a:schemeClr>
          </a:solidFill>
          <a:latin typeface="Helvetica Neue Light"/>
          <a:cs typeface="HelveticaNeueLT Std Lt Cn"/>
        </a:defRPr>
      </a:lvl2pPr>
      <a:lvl3pPr marL="1143000" indent="-228600" algn="l" rtl="0" eaLnBrk="1" fontAlgn="base" hangingPunct="1">
        <a:spcBef>
          <a:spcPts val="500"/>
        </a:spcBef>
        <a:spcAft>
          <a:spcPct val="0"/>
        </a:spcAft>
        <a:buClr>
          <a:srgbClr val="7F7F7F"/>
        </a:buClr>
        <a:buSzPct val="80000"/>
        <a:buFont typeface="Lucida Grande"/>
        <a:buChar char="‣"/>
        <a:defRPr sz="1400" b="0" i="0">
          <a:solidFill>
            <a:schemeClr val="bg2">
              <a:lumMod val="75000"/>
            </a:schemeClr>
          </a:solidFill>
          <a:latin typeface="Helvetica Neue Light"/>
          <a:cs typeface="HelveticaNeueLT Std Lt Cn"/>
        </a:defRPr>
      </a:lvl3pPr>
      <a:lvl4pPr marL="1600200" indent="-228600" algn="l" rtl="0" eaLnBrk="1" fontAlgn="base" hangingPunct="1">
        <a:spcBef>
          <a:spcPts val="500"/>
        </a:spcBef>
        <a:spcAft>
          <a:spcPct val="0"/>
        </a:spcAft>
        <a:buClrTx/>
        <a:buSzPct val="80000"/>
        <a:buFont typeface="Lucida Grande"/>
        <a:buChar char="‑"/>
        <a:defRPr sz="1400" b="0" i="0">
          <a:solidFill>
            <a:schemeClr val="bg2">
              <a:lumMod val="75000"/>
            </a:schemeClr>
          </a:solidFill>
          <a:latin typeface="Helvetica Neue Light"/>
          <a:cs typeface="HelveticaNeueLT Std Lt Cn"/>
        </a:defRPr>
      </a:lvl4pPr>
      <a:lvl5pPr marL="2057400" indent="-228600" algn="l" rtl="0" eaLnBrk="1" fontAlgn="base" hangingPunct="1">
        <a:spcBef>
          <a:spcPts val="500"/>
        </a:spcBef>
        <a:spcAft>
          <a:spcPct val="0"/>
        </a:spcAft>
        <a:buClr>
          <a:srgbClr val="E04E22"/>
        </a:buClr>
        <a:buSzPct val="80000"/>
        <a:buFont typeface="Lucida Grande"/>
        <a:buChar char="‣"/>
        <a:defRPr sz="1400" b="0" i="0">
          <a:solidFill>
            <a:schemeClr val="bg2">
              <a:lumMod val="75000"/>
            </a:schemeClr>
          </a:solidFill>
          <a:latin typeface="Helvetica Neue Light"/>
          <a:cs typeface="HelveticaNeueLT Std Lt Cn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A03033"/>
        </a:buClr>
        <a:buSzPct val="110000"/>
        <a:buFont typeface="Arial" charset="0"/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A03033"/>
        </a:buClr>
        <a:buSzPct val="110000"/>
        <a:buFont typeface="Arial" charset="0"/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A03033"/>
        </a:buClr>
        <a:buSzPct val="110000"/>
        <a:buFont typeface="Arial" charset="0"/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A03033"/>
        </a:buClr>
        <a:buSzPct val="110000"/>
        <a:buFont typeface="Arial" charset="0"/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png"/><Relationship Id="rId12" Type="http://schemas.openxmlformats.org/officeDocument/2006/relationships/image" Target="../media/image14.png"/><Relationship Id="rId13" Type="http://schemas.openxmlformats.org/officeDocument/2006/relationships/image" Target="../media/image15.png"/><Relationship Id="rId14" Type="http://schemas.openxmlformats.org/officeDocument/2006/relationships/image" Target="../media/image16.png"/><Relationship Id="rId15" Type="http://schemas.openxmlformats.org/officeDocument/2006/relationships/image" Target="../media/image17.png"/><Relationship Id="rId16" Type="http://schemas.openxmlformats.org/officeDocument/2006/relationships/image" Target="../media/image18.png"/><Relationship Id="rId17" Type="http://schemas.openxmlformats.org/officeDocument/2006/relationships/image" Target="../media/image19.png"/><Relationship Id="rId18" Type="http://schemas.openxmlformats.org/officeDocument/2006/relationships/image" Target="../media/image20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8" Type="http://schemas.openxmlformats.org/officeDocument/2006/relationships/image" Target="../media/image27.png"/><Relationship Id="rId9" Type="http://schemas.openxmlformats.org/officeDocument/2006/relationships/image" Target="../media/image28.png"/><Relationship Id="rId10" Type="http://schemas.openxmlformats.org/officeDocument/2006/relationships/image" Target="../media/image29.png"/><Relationship Id="rId11" Type="http://schemas.openxmlformats.org/officeDocument/2006/relationships/image" Target="../media/image30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 bwMode="auto">
          <a:xfrm>
            <a:off x="2786956" y="3390904"/>
            <a:ext cx="3570089" cy="63500"/>
          </a:xfrm>
          <a:prstGeom prst="ellipse">
            <a:avLst/>
          </a:prstGeom>
          <a:solidFill>
            <a:srgbClr val="D7D7D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pic>
        <p:nvPicPr>
          <p:cNvPr id="5" name="Picture 4" descr="OsSxjR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pic>
        <p:nvPicPr>
          <p:cNvPr id="4" name="Picture 3" descr="Modea_full_lightcolo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568" y="1797558"/>
            <a:ext cx="2340864" cy="154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5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515C59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72727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pic>
        <p:nvPicPr>
          <p:cNvPr id="4" name="Picture 3" descr="modea_logo_long_whit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6" b="36790"/>
          <a:stretch/>
        </p:blipFill>
        <p:spPr>
          <a:xfrm>
            <a:off x="135690" y="40640"/>
            <a:ext cx="2069030" cy="395518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 bwMode="auto">
          <a:xfrm>
            <a:off x="674385" y="2228401"/>
            <a:ext cx="1937516" cy="1801984"/>
          </a:xfrm>
          <a:prstGeom prst="ellipse">
            <a:avLst/>
          </a:prstGeom>
          <a:noFill/>
          <a:ln w="12700" cap="flat" cmpd="sng" algn="ctr">
            <a:solidFill>
              <a:schemeClr val="bg2"/>
            </a:solidFill>
            <a:prstDash val="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2821099" y="3059666"/>
            <a:ext cx="425441" cy="0"/>
          </a:xfrm>
          <a:prstGeom prst="straightConnector1">
            <a:avLst/>
          </a:prstGeom>
          <a:solidFill>
            <a:srgbClr val="00599C"/>
          </a:solidFill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arrow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" name="Group 1"/>
          <p:cNvGrpSpPr/>
          <p:nvPr/>
        </p:nvGrpSpPr>
        <p:grpSpPr>
          <a:xfrm>
            <a:off x="5128379" y="1734153"/>
            <a:ext cx="3351808" cy="848524"/>
            <a:chOff x="5128379" y="1734153"/>
            <a:chExt cx="3351808" cy="848524"/>
          </a:xfrm>
        </p:grpSpPr>
        <p:sp>
          <p:nvSpPr>
            <p:cNvPr id="11" name="Rounded Rectangle 10"/>
            <p:cNvSpPr/>
            <p:nvPr/>
          </p:nvSpPr>
          <p:spPr bwMode="auto">
            <a:xfrm>
              <a:off x="5128379" y="1734153"/>
              <a:ext cx="3351808" cy="848524"/>
            </a:xfrm>
            <a:prstGeom prst="roundRect">
              <a:avLst>
                <a:gd name="adj" fmla="val 13810"/>
              </a:avLst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182880" rIns="91440" bIns="13716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20000"/>
                </a:spcBef>
                <a:spcAft>
                  <a:spcPct val="0"/>
                </a:spcAft>
                <a:buClr>
                  <a:srgbClr val="A03033"/>
                </a:buClr>
                <a:buSzPct val="140000"/>
                <a:buFont typeface="Arial" charset="0"/>
                <a:buNone/>
              </a:pPr>
              <a:endParaRPr lang="en-US" sz="1200" dirty="0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64996" y="2145163"/>
              <a:ext cx="15978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srgbClr val="DA520C"/>
                  </a:solidFill>
                  <a:latin typeface="Helvetica Neue Black Condensed"/>
                  <a:cs typeface="Helvetica Neue Black Condensed"/>
                </a:defRPr>
              </a:lvl1pPr>
            </a:lstStyle>
            <a:p>
              <a:pPr algn="l"/>
              <a:r>
                <a:rPr lang="en-US" sz="1200" dirty="0" smtClean="0">
                  <a:solidFill>
                    <a:srgbClr val="595959"/>
                  </a:solidFill>
                  <a:latin typeface="Helvetica Neue" charset="0"/>
                  <a:ea typeface="Helvetica Neue" charset="0"/>
                  <a:cs typeface="Helvetica Neue" charset="0"/>
                </a:rPr>
                <a:t>+ Self-Help Tutorials</a:t>
              </a:r>
              <a:endParaRPr lang="en-US" dirty="0">
                <a:solidFill>
                  <a:srgbClr val="595959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64996" y="1906935"/>
              <a:ext cx="18895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srgbClr val="DA520C"/>
                  </a:solidFill>
                  <a:latin typeface="Helvetica Neue Black Condensed"/>
                  <a:cs typeface="Helvetica Neue Black Condensed"/>
                </a:defRPr>
              </a:lvl1pPr>
            </a:lstStyle>
            <a:p>
              <a:pPr algn="l"/>
              <a:r>
                <a:rPr lang="en-US" dirty="0" smtClean="0">
                  <a:solidFill>
                    <a:srgbClr val="F2BE1A"/>
                  </a:solidFill>
                  <a:latin typeface="Helvetica Neue" charset="0"/>
                  <a:ea typeface="Helvetica Neue" charset="0"/>
                  <a:cs typeface="Helvetica Neue" charset="0"/>
                </a:rPr>
                <a:t>Self-Help Module</a:t>
              </a:r>
              <a:endParaRPr lang="en-US" dirty="0">
                <a:solidFill>
                  <a:srgbClr val="F2BE1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7313089" y="1850078"/>
              <a:ext cx="1064955" cy="674255"/>
              <a:chOff x="6766670" y="1850020"/>
              <a:chExt cx="1500291" cy="949879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6766670" y="1850020"/>
                <a:ext cx="1174574" cy="825900"/>
                <a:chOff x="6450921" y="1818973"/>
                <a:chExt cx="1281464" cy="901059"/>
              </a:xfrm>
            </p:grpSpPr>
            <p:pic>
              <p:nvPicPr>
                <p:cNvPr id="20" name="Picture 19" descr="Tablet.png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50921" y="1818973"/>
                  <a:ext cx="1281464" cy="901059"/>
                </a:xfrm>
                <a:prstGeom prst="rect">
                  <a:avLst/>
                </a:prstGeom>
                <a:effectLst/>
              </p:spPr>
            </p:pic>
            <p:pic>
              <p:nvPicPr>
                <p:cNvPr id="21" name="Picture 20" descr="Screen Shot 2015-05-28 at 2.07.10 PM.png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4005"/>
                <a:stretch/>
              </p:blipFill>
              <p:spPr>
                <a:xfrm>
                  <a:off x="6559815" y="1880331"/>
                  <a:ext cx="1047486" cy="789087"/>
                </a:xfrm>
                <a:prstGeom prst="rect">
                  <a:avLst/>
                </a:prstGeom>
              </p:spPr>
            </p:pic>
          </p:grpSp>
          <p:grpSp>
            <p:nvGrpSpPr>
              <p:cNvPr id="17" name="Group 16"/>
              <p:cNvGrpSpPr/>
              <p:nvPr/>
            </p:nvGrpSpPr>
            <p:grpSpPr>
              <a:xfrm>
                <a:off x="7589774" y="2122712"/>
                <a:ext cx="677187" cy="677187"/>
                <a:chOff x="7318299" y="2142948"/>
                <a:chExt cx="738813" cy="738813"/>
              </a:xfrm>
            </p:grpSpPr>
            <p:pic>
              <p:nvPicPr>
                <p:cNvPr id="18" name="Picture 17" descr="Phone.png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318299" y="2142948"/>
                  <a:ext cx="738813" cy="738813"/>
                </a:xfrm>
                <a:prstGeom prst="rect">
                  <a:avLst/>
                </a:prstGeom>
                <a:effectLst/>
              </p:spPr>
            </p:pic>
            <p:pic>
              <p:nvPicPr>
                <p:cNvPr id="19" name="Picture 18" descr="IMG_0564.PNG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534854" y="2245194"/>
                  <a:ext cx="301046" cy="534356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2" name="Group 21"/>
          <p:cNvGrpSpPr/>
          <p:nvPr/>
        </p:nvGrpSpPr>
        <p:grpSpPr>
          <a:xfrm>
            <a:off x="5128379" y="3397070"/>
            <a:ext cx="3351808" cy="848524"/>
            <a:chOff x="5156089" y="3456386"/>
            <a:chExt cx="3351808" cy="848524"/>
          </a:xfrm>
        </p:grpSpPr>
        <p:sp>
          <p:nvSpPr>
            <p:cNvPr id="24" name="Rounded Rectangle 23"/>
            <p:cNvSpPr/>
            <p:nvPr/>
          </p:nvSpPr>
          <p:spPr bwMode="auto">
            <a:xfrm>
              <a:off x="5156089" y="3456386"/>
              <a:ext cx="3351808" cy="848524"/>
            </a:xfrm>
            <a:prstGeom prst="roundRect">
              <a:avLst>
                <a:gd name="adj" fmla="val 13810"/>
              </a:avLst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182880" rIns="91440" bIns="13716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20000"/>
                </a:spcBef>
                <a:spcAft>
                  <a:spcPct val="0"/>
                </a:spcAft>
                <a:buClr>
                  <a:srgbClr val="A03033"/>
                </a:buClr>
                <a:buSzPct val="140000"/>
                <a:buFont typeface="Arial" charset="0"/>
                <a:buNone/>
              </a:pPr>
              <a:endParaRPr lang="en-US" sz="1200" dirty="0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292706" y="3533513"/>
              <a:ext cx="21130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srgbClr val="DA520C"/>
                  </a:solidFill>
                  <a:latin typeface="Helvetica Neue Black Condensed"/>
                  <a:cs typeface="Helvetica Neue Black Condensed"/>
                </a:defRPr>
              </a:lvl1pPr>
            </a:lstStyle>
            <a:p>
              <a:pPr algn="l"/>
              <a:r>
                <a:rPr lang="en-US" dirty="0" smtClean="0">
                  <a:solidFill>
                    <a:srgbClr val="F2BE1A"/>
                  </a:solidFill>
                  <a:latin typeface="Helvetica Neue" charset="0"/>
                  <a:ea typeface="Helvetica Neue" charset="0"/>
                  <a:cs typeface="Helvetica Neue" charset="0"/>
                </a:rPr>
                <a:t>Call Center Module</a:t>
              </a:r>
              <a:endParaRPr lang="en-US" dirty="0">
                <a:solidFill>
                  <a:srgbClr val="F2BE1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292706" y="3797838"/>
              <a:ext cx="21315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srgbClr val="DA520C"/>
                  </a:solidFill>
                  <a:latin typeface="Helvetica Neue Black Condensed"/>
                  <a:cs typeface="Helvetica Neue Black Condensed"/>
                </a:defRPr>
              </a:lvl1pPr>
            </a:lstStyle>
            <a:p>
              <a:pPr algn="l"/>
              <a:r>
                <a:rPr lang="en-US" sz="1200" dirty="0" smtClean="0">
                  <a:solidFill>
                    <a:srgbClr val="595959"/>
                  </a:solidFill>
                  <a:latin typeface="Helvetica Neue" charset="0"/>
                  <a:ea typeface="Helvetica Neue" charset="0"/>
                  <a:cs typeface="Helvetica Neue" charset="0"/>
                </a:rPr>
                <a:t>+ Troubleshooting Guides</a:t>
              </a:r>
            </a:p>
            <a:p>
              <a:pPr algn="l"/>
              <a:r>
                <a:rPr lang="en-US" sz="1200" dirty="0" smtClean="0">
                  <a:solidFill>
                    <a:srgbClr val="595959"/>
                  </a:solidFill>
                  <a:latin typeface="Helvetica Neue" charset="0"/>
                  <a:ea typeface="Helvetica Neue" charset="0"/>
                  <a:cs typeface="Helvetica Neue" charset="0"/>
                </a:rPr>
                <a:t>+ Virtual Devices 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34302" y="3521522"/>
              <a:ext cx="1061655" cy="749962"/>
              <a:chOff x="6219483" y="3383371"/>
              <a:chExt cx="1209610" cy="854479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6219483" y="3383371"/>
                <a:ext cx="1072205" cy="824451"/>
                <a:chOff x="7128108" y="3237471"/>
                <a:chExt cx="1208554" cy="929293"/>
              </a:xfrm>
            </p:grpSpPr>
            <p:pic>
              <p:nvPicPr>
                <p:cNvPr id="32" name="Picture 31" descr="Desktop.png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28108" y="3237471"/>
                  <a:ext cx="1208554" cy="929293"/>
                </a:xfrm>
                <a:prstGeom prst="rect">
                  <a:avLst/>
                </a:prstGeom>
                <a:noFill/>
              </p:spPr>
            </p:pic>
            <p:pic>
              <p:nvPicPr>
                <p:cNvPr id="33" name="Picture 32" descr="Screen Shot 2015-05-28 at 2.14.09 PM.png"/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4650"/>
                <a:stretch/>
              </p:blipFill>
              <p:spPr>
                <a:xfrm>
                  <a:off x="7255932" y="3321300"/>
                  <a:ext cx="938741" cy="513890"/>
                </a:xfrm>
                <a:prstGeom prst="rect">
                  <a:avLst/>
                </a:prstGeom>
                <a:noFill/>
              </p:spPr>
            </p:pic>
          </p:grpSp>
          <p:grpSp>
            <p:nvGrpSpPr>
              <p:cNvPr id="29" name="Group 28"/>
              <p:cNvGrpSpPr/>
              <p:nvPr/>
            </p:nvGrpSpPr>
            <p:grpSpPr>
              <a:xfrm>
                <a:off x="6601957" y="3601840"/>
                <a:ext cx="827136" cy="636010"/>
                <a:chOff x="905810" y="2859154"/>
                <a:chExt cx="2355077" cy="1810889"/>
              </a:xfrm>
            </p:grpSpPr>
            <p:pic>
              <p:nvPicPr>
                <p:cNvPr id="30" name="Picture 29" descr="Desktop.png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05810" y="2859154"/>
                  <a:ext cx="2355077" cy="1810889"/>
                </a:xfrm>
                <a:prstGeom prst="rect">
                  <a:avLst/>
                </a:prstGeom>
                <a:noFill/>
              </p:spPr>
            </p:pic>
            <p:pic>
              <p:nvPicPr>
                <p:cNvPr id="31" name="Picture 30" descr="Screen Shot 2015-05-27 at 8.38.35 PM.png"/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4960"/>
                <a:stretch/>
              </p:blipFill>
              <p:spPr>
                <a:xfrm>
                  <a:off x="1142517" y="3009902"/>
                  <a:ext cx="1863149" cy="1017425"/>
                </a:xfrm>
                <a:prstGeom prst="rect">
                  <a:avLst/>
                </a:prstGeom>
                <a:noFill/>
              </p:spPr>
            </p:pic>
          </p:grpSp>
        </p:grpSp>
      </p:grp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11"/>
          <a:srcRect l="37016" t="5979" b="13938"/>
          <a:stretch/>
        </p:blipFill>
        <p:spPr>
          <a:xfrm>
            <a:off x="974584" y="3440384"/>
            <a:ext cx="1292415" cy="974489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3476324" y="3311072"/>
            <a:ext cx="931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>
                <a:solidFill>
                  <a:srgbClr val="595959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Managed </a:t>
            </a:r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SaaS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Platform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4598462" y="2271443"/>
            <a:ext cx="339111" cy="1463933"/>
            <a:chOff x="3541445" y="2264499"/>
            <a:chExt cx="458315" cy="1463933"/>
          </a:xfrm>
        </p:grpSpPr>
        <p:cxnSp>
          <p:nvCxnSpPr>
            <p:cNvPr id="37" name="Straight Arrow Connector 36"/>
            <p:cNvCxnSpPr/>
            <p:nvPr/>
          </p:nvCxnSpPr>
          <p:spPr bwMode="auto">
            <a:xfrm flipV="1">
              <a:off x="3541445" y="2264499"/>
              <a:ext cx="458315" cy="233668"/>
            </a:xfrm>
            <a:prstGeom prst="straightConnector1">
              <a:avLst/>
            </a:prstGeom>
            <a:solidFill>
              <a:srgbClr val="00599C"/>
            </a:solidFill>
            <a:ln w="28575" cap="rnd" cmpd="sng" algn="ctr">
              <a:solidFill>
                <a:schemeClr val="bg2"/>
              </a:solidFill>
              <a:prstDash val="solid"/>
              <a:round/>
              <a:headEnd type="none" w="med" len="med"/>
              <a:tailEnd type="arrow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8" name="Straight Arrow Connector 37"/>
            <p:cNvCxnSpPr/>
            <p:nvPr/>
          </p:nvCxnSpPr>
          <p:spPr bwMode="auto">
            <a:xfrm>
              <a:off x="3541445" y="3494764"/>
              <a:ext cx="458315" cy="233668"/>
            </a:xfrm>
            <a:prstGeom prst="straightConnector1">
              <a:avLst/>
            </a:prstGeom>
            <a:solidFill>
              <a:srgbClr val="00599C"/>
            </a:solidFill>
            <a:ln w="28575" cap="rnd" cmpd="sng" algn="ctr">
              <a:solidFill>
                <a:schemeClr val="bg2"/>
              </a:solidFill>
              <a:prstDash val="solid"/>
              <a:round/>
              <a:headEnd type="none" w="med" len="med"/>
              <a:tailEnd type="arrow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1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6159" r="16443"/>
          <a:stretch/>
        </p:blipFill>
        <p:spPr>
          <a:xfrm>
            <a:off x="3395188" y="2475643"/>
            <a:ext cx="1068583" cy="89183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0" name="TextBox 39"/>
          <p:cNvSpPr txBox="1"/>
          <p:nvPr/>
        </p:nvSpPr>
        <p:spPr>
          <a:xfrm>
            <a:off x="870081" y="1355222"/>
            <a:ext cx="1501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rgbClr val="595959"/>
                </a:solidFill>
                <a:latin typeface="Helvetica Neue Light"/>
                <a:cs typeface="Helvetica Neue Light"/>
              </a:defRPr>
            </a:lvl1pPr>
          </a:lstStyle>
          <a:p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Digital </a:t>
            </a:r>
            <a:b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Device Library</a:t>
            </a:r>
            <a:endParaRPr lang="en-US" sz="1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068566" y="1867543"/>
            <a:ext cx="1104450" cy="1103600"/>
            <a:chOff x="2262130" y="2401847"/>
            <a:chExt cx="1104450" cy="1103600"/>
          </a:xfrm>
        </p:grpSpPr>
        <p:sp>
          <p:nvSpPr>
            <p:cNvPr id="42" name="Rounded Rectangle 41"/>
            <p:cNvSpPr/>
            <p:nvPr/>
          </p:nvSpPr>
          <p:spPr bwMode="auto">
            <a:xfrm>
              <a:off x="2262130" y="2401847"/>
              <a:ext cx="1104450" cy="1103600"/>
            </a:xfrm>
            <a:prstGeom prst="roundRect">
              <a:avLst>
                <a:gd name="adj" fmla="val 4726"/>
              </a:avLst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182880" rIns="91440" bIns="13716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20000"/>
                </a:spcBef>
                <a:spcAft>
                  <a:spcPct val="0"/>
                </a:spcAft>
                <a:buClr>
                  <a:srgbClr val="A03033"/>
                </a:buClr>
                <a:buSzPct val="140000"/>
                <a:buFont typeface="Arial" charset="0"/>
                <a:buNone/>
              </a:pPr>
              <a:endParaRPr lang="en-US" sz="1200" dirty="0">
                <a:solidFill>
                  <a:schemeClr val="bg2"/>
                </a:solidFill>
                <a:latin typeface="Helvetica Neue Light"/>
                <a:cs typeface="Helvetica Neue Light"/>
              </a:endParaRP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2346525" y="2432564"/>
              <a:ext cx="980193" cy="1054024"/>
              <a:chOff x="1203400" y="2088194"/>
              <a:chExt cx="1633373" cy="1756404"/>
            </a:xfrm>
          </p:grpSpPr>
          <p:pic>
            <p:nvPicPr>
              <p:cNvPr id="44" name="Picture 43"/>
              <p:cNvPicPr>
                <a:picLocks noChangeAspect="1"/>
              </p:cNvPicPr>
              <p:nvPr/>
            </p:nvPicPr>
            <p:blipFill rotWithShape="1">
              <a:blip r:embed="rId13"/>
              <a:srcRect l="27434"/>
              <a:stretch/>
            </p:blipFill>
            <p:spPr>
              <a:xfrm>
                <a:off x="1763573" y="2121371"/>
                <a:ext cx="399844" cy="749532"/>
              </a:xfrm>
              <a:prstGeom prst="rect">
                <a:avLst/>
              </a:prstGeom>
            </p:spPr>
          </p:pic>
          <p:pic>
            <p:nvPicPr>
              <p:cNvPr id="45" name="Picture 44"/>
              <p:cNvPicPr>
                <a:picLocks noChangeAspect="1"/>
              </p:cNvPicPr>
              <p:nvPr/>
            </p:nvPicPr>
            <p:blipFill rotWithShape="1">
              <a:blip r:embed="rId14"/>
              <a:srcRect l="30987" t="2762" r="30000" b="9302"/>
              <a:stretch/>
            </p:blipFill>
            <p:spPr>
              <a:xfrm>
                <a:off x="1203401" y="2088194"/>
                <a:ext cx="462844" cy="811441"/>
              </a:xfrm>
              <a:prstGeom prst="rect">
                <a:avLst/>
              </a:prstGeom>
            </p:spPr>
          </p:pic>
          <p:pic>
            <p:nvPicPr>
              <p:cNvPr id="46" name="Picture 45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78945" y="2938015"/>
                <a:ext cx="587002" cy="893843"/>
              </a:xfrm>
              <a:prstGeom prst="rect">
                <a:avLst/>
              </a:prstGeom>
            </p:spPr>
          </p:pic>
          <p:pic>
            <p:nvPicPr>
              <p:cNvPr id="47" name="Picture 46"/>
              <p:cNvPicPr>
                <a:picLocks noChangeAspect="1"/>
              </p:cNvPicPr>
              <p:nvPr/>
            </p:nvPicPr>
            <p:blipFill rotWithShape="1">
              <a:blip r:embed="rId16"/>
              <a:srcRect l="20149" r="12210"/>
              <a:stretch/>
            </p:blipFill>
            <p:spPr>
              <a:xfrm>
                <a:off x="1203400" y="2938015"/>
                <a:ext cx="462845" cy="891625"/>
              </a:xfrm>
              <a:prstGeom prst="rect">
                <a:avLst/>
              </a:prstGeom>
            </p:spPr>
          </p:pic>
          <p:pic>
            <p:nvPicPr>
              <p:cNvPr id="48" name="Picture 47"/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251736" y="2955341"/>
                <a:ext cx="585037" cy="889257"/>
              </a:xfrm>
              <a:prstGeom prst="rect">
                <a:avLst/>
              </a:prstGeom>
            </p:spPr>
          </p:pic>
          <p:pic>
            <p:nvPicPr>
              <p:cNvPr id="49" name="Picture 48"/>
              <p:cNvPicPr>
                <a:picLocks noChangeAspect="1"/>
              </p:cNvPicPr>
              <p:nvPr/>
            </p:nvPicPr>
            <p:blipFill rotWithShape="1">
              <a:blip r:embed="rId18"/>
              <a:srcRect l="13651" r="14959"/>
              <a:stretch/>
            </p:blipFill>
            <p:spPr>
              <a:xfrm>
                <a:off x="2320551" y="2097660"/>
                <a:ext cx="439582" cy="769688"/>
              </a:xfrm>
              <a:prstGeom prst="rect">
                <a:avLst/>
              </a:prstGeom>
            </p:spPr>
          </p:pic>
        </p:grpSp>
      </p:grpSp>
      <p:sp>
        <p:nvSpPr>
          <p:cNvPr id="50" name="Title 13"/>
          <p:cNvSpPr txBox="1">
            <a:spLocks/>
          </p:cNvSpPr>
          <p:nvPr/>
        </p:nvSpPr>
        <p:spPr bwMode="auto">
          <a:xfrm>
            <a:off x="135690" y="508002"/>
            <a:ext cx="8872620" cy="858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b="0" i="0" cap="none" spc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Helvetica Neue Light"/>
                <a:ea typeface="+mj-ea"/>
                <a:cs typeface="Helvetica Neue Bold Condensed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9pPr>
          </a:lstStyle>
          <a:p>
            <a:r>
              <a:rPr lang="en-US" sz="2000" b="1" dirty="0" smtClean="0">
                <a:latin typeface="Helvetica Neue" charset="0"/>
                <a:ea typeface="Helvetica Neue" charset="0"/>
                <a:cs typeface="Helvetica Neue" charset="0"/>
              </a:rPr>
              <a:t>MODEA DEVICE </a:t>
            </a:r>
            <a:r>
              <a:rPr lang="en-US" sz="2000" b="1" dirty="0">
                <a:latin typeface="Helvetica Neue" charset="0"/>
                <a:ea typeface="Helvetica Neue" charset="0"/>
                <a:cs typeface="Helvetica Neue" charset="0"/>
              </a:rPr>
              <a:t>SUPPORT </a:t>
            </a:r>
            <a:r>
              <a:rPr lang="en-US" sz="2000" b="1" dirty="0" smtClean="0">
                <a:latin typeface="Helvetica Neue" charset="0"/>
                <a:ea typeface="Helvetica Neue" charset="0"/>
                <a:cs typeface="Helvetica Neue" charset="0"/>
              </a:rPr>
              <a:t>PLATFORM</a:t>
            </a:r>
            <a:endParaRPr lang="en-US" sz="20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70081" y="4427037"/>
            <a:ext cx="1501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rgbClr val="595959"/>
                </a:solidFill>
                <a:latin typeface="Helvetica Neue Light"/>
                <a:cs typeface="Helvetica Neue Light"/>
              </a:defRPr>
            </a:lvl1pPr>
          </a:lstStyle>
          <a:p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Analytics </a:t>
            </a:r>
            <a:b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Platform</a:t>
            </a:r>
            <a:endParaRPr lang="en-US" sz="1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47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5" grpId="0"/>
      <p:bldP spid="40" grpId="0"/>
      <p:bldP spid="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515C59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72727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pic>
        <p:nvPicPr>
          <p:cNvPr id="4" name="Picture 3" descr="modea_logo_long_whit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6" b="36790"/>
          <a:stretch/>
        </p:blipFill>
        <p:spPr>
          <a:xfrm>
            <a:off x="135690" y="40640"/>
            <a:ext cx="2069030" cy="395518"/>
          </a:xfrm>
          <a:prstGeom prst="rect">
            <a:avLst/>
          </a:prstGeom>
        </p:spPr>
      </p:pic>
      <p:pic>
        <p:nvPicPr>
          <p:cNvPr id="52" name="Picture 51" descr="Raleigh Code Camp '15 - Cover Slid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454" y="531165"/>
            <a:ext cx="5816453" cy="449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49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515C59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72727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pic>
        <p:nvPicPr>
          <p:cNvPr id="4" name="Picture 3" descr="modea_logo_long_whit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6" b="36790"/>
          <a:stretch/>
        </p:blipFill>
        <p:spPr>
          <a:xfrm>
            <a:off x="135690" y="40640"/>
            <a:ext cx="2069030" cy="3955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170" y="1541119"/>
            <a:ext cx="5058711" cy="25931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1039" y="1789953"/>
            <a:ext cx="3340100" cy="2438400"/>
          </a:xfrm>
          <a:prstGeom prst="rect">
            <a:avLst/>
          </a:prstGeom>
        </p:spPr>
      </p:pic>
      <p:sp>
        <p:nvSpPr>
          <p:cNvPr id="10" name="Title 13"/>
          <p:cNvSpPr txBox="1">
            <a:spLocks/>
          </p:cNvSpPr>
          <p:nvPr/>
        </p:nvSpPr>
        <p:spPr bwMode="auto">
          <a:xfrm>
            <a:off x="228600" y="810082"/>
            <a:ext cx="8686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b="0" i="0" cap="none" spc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Helvetica Neue Light"/>
                <a:ea typeface="+mj-ea"/>
                <a:cs typeface="Helvetica Neue Bold Condensed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9pPr>
          </a:lstStyle>
          <a:p>
            <a:r>
              <a:rPr lang="en-US" sz="2000" b="1" dirty="0" smtClean="0">
                <a:latin typeface="Helvetica Neue" charset="0"/>
                <a:ea typeface="Helvetica Neue" charset="0"/>
                <a:cs typeface="Helvetica Neue" charset="0"/>
              </a:rPr>
              <a:t>Windows 10 </a:t>
            </a:r>
            <a:r>
              <a:rPr lang="en-US" sz="2000" b="1" dirty="0" err="1" smtClean="0">
                <a:latin typeface="Helvetica Neue" charset="0"/>
                <a:ea typeface="Helvetica Neue" charset="0"/>
                <a:cs typeface="Helvetica Neue" charset="0"/>
              </a:rPr>
              <a:t>IoT</a:t>
            </a:r>
            <a:r>
              <a:rPr lang="en-US" sz="2000" b="1" dirty="0" smtClean="0">
                <a:latin typeface="Helvetica Neue" charset="0"/>
                <a:ea typeface="Helvetica Neue" charset="0"/>
                <a:cs typeface="Helvetica Neue" charset="0"/>
              </a:rPr>
              <a:t> Core &amp; ESP8266</a:t>
            </a:r>
            <a:endParaRPr lang="en-US" sz="20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56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515C59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72727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pic>
        <p:nvPicPr>
          <p:cNvPr id="4" name="Picture 3" descr="modea_logo_long_whit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6" b="36790"/>
          <a:stretch/>
        </p:blipFill>
        <p:spPr>
          <a:xfrm>
            <a:off x="135690" y="40640"/>
            <a:ext cx="2069030" cy="395518"/>
          </a:xfrm>
          <a:prstGeom prst="rect">
            <a:avLst/>
          </a:prstGeom>
        </p:spPr>
      </p:pic>
      <p:sp>
        <p:nvSpPr>
          <p:cNvPr id="12" name="Title 13"/>
          <p:cNvSpPr txBox="1">
            <a:spLocks/>
          </p:cNvSpPr>
          <p:nvPr/>
        </p:nvSpPr>
        <p:spPr bwMode="auto">
          <a:xfrm>
            <a:off x="228600" y="810082"/>
            <a:ext cx="8686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b="0" i="0" cap="none" spc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Helvetica Neue Light"/>
                <a:ea typeface="+mj-ea"/>
                <a:cs typeface="Helvetica Neue Bold Condensed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9pPr>
          </a:lstStyle>
          <a:p>
            <a:r>
              <a:rPr lang="en-US" sz="2000" b="1" dirty="0" smtClean="0">
                <a:latin typeface="Helvetica Neue" charset="0"/>
                <a:ea typeface="Helvetica Neue" charset="0"/>
                <a:cs typeface="Helvetica Neue" charset="0"/>
              </a:rPr>
              <a:t>INTERNET OF THINGS IS A THING! </a:t>
            </a:r>
            <a:endParaRPr lang="en-US" sz="20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1848" y="2442066"/>
            <a:ext cx="2495952" cy="12920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991264">
            <a:off x="6324600" y="3640988"/>
            <a:ext cx="2610252" cy="11469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851" y="1747232"/>
            <a:ext cx="2876150" cy="12499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3"/>
          <p:cNvSpPr txBox="1">
            <a:spLocks/>
          </p:cNvSpPr>
          <p:nvPr/>
        </p:nvSpPr>
        <p:spPr bwMode="auto">
          <a:xfrm>
            <a:off x="438551" y="1874232"/>
            <a:ext cx="2826969" cy="10152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indent="0" algn="ctr" fontAlgn="base">
              <a:spcBef>
                <a:spcPts val="500"/>
              </a:spcBef>
              <a:spcAft>
                <a:spcPts val="0"/>
              </a:spcAft>
              <a:buClr>
                <a:srgbClr val="E04E22"/>
              </a:buClr>
              <a:buSzPct val="80000"/>
              <a:buFont typeface="Lucida Grande"/>
              <a:buNone/>
              <a:defRPr b="0" i="0" baseline="0">
                <a:solidFill>
                  <a:srgbClr val="7F7F7F"/>
                </a:solidFill>
                <a:latin typeface="Helvetica Neue Light"/>
                <a:cs typeface="HelveticaNeueLT Std Lt Cn"/>
              </a:defRPr>
            </a:lvl1pPr>
            <a:lvl2pPr indent="0" algn="ctr" fontAlgn="base">
              <a:spcBef>
                <a:spcPts val="500"/>
              </a:spcBef>
              <a:spcAft>
                <a:spcPct val="0"/>
              </a:spcAft>
              <a:buClr>
                <a:srgbClr val="E04E22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2pPr>
            <a:lvl3pPr indent="0" algn="ctr" fontAlgn="base">
              <a:spcBef>
                <a:spcPts val="500"/>
              </a:spcBef>
              <a:spcAft>
                <a:spcPct val="0"/>
              </a:spcAft>
              <a:buClr>
                <a:srgbClr val="7F7F7F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3pPr>
            <a:lvl4pPr indent="0" algn="ctr" fontAlgn="base">
              <a:spcBef>
                <a:spcPts val="500"/>
              </a:spcBef>
              <a:spcAft>
                <a:spcPct val="0"/>
              </a:spcAft>
              <a:buClrTx/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4pPr>
            <a:lvl5pPr indent="0" algn="ctr" fontAlgn="base">
              <a:spcBef>
                <a:spcPts val="500"/>
              </a:spcBef>
              <a:spcAft>
                <a:spcPct val="0"/>
              </a:spcAft>
              <a:buClr>
                <a:srgbClr val="E04E22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9pPr>
          </a:lstStyle>
          <a:p>
            <a:r>
              <a:rPr lang="en-US" dirty="0"/>
              <a:t>Raspberry Pi 2 runs free Windows 10, costs $35 - CNET</a:t>
            </a:r>
          </a:p>
        </p:txBody>
      </p:sp>
      <p:sp>
        <p:nvSpPr>
          <p:cNvPr id="20" name="Text Placeholder 3"/>
          <p:cNvSpPr txBox="1">
            <a:spLocks/>
          </p:cNvSpPr>
          <p:nvPr/>
        </p:nvSpPr>
        <p:spPr bwMode="auto">
          <a:xfrm>
            <a:off x="4127500" y="2610124"/>
            <a:ext cx="2400300" cy="1022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indent="0" algn="ctr" fontAlgn="base">
              <a:spcBef>
                <a:spcPts val="500"/>
              </a:spcBef>
              <a:spcAft>
                <a:spcPts val="0"/>
              </a:spcAft>
              <a:buClr>
                <a:srgbClr val="E04E22"/>
              </a:buClr>
              <a:buSzPct val="80000"/>
              <a:buFont typeface="Lucida Grande"/>
              <a:buNone/>
              <a:defRPr b="0" i="0" baseline="0">
                <a:solidFill>
                  <a:srgbClr val="7F7F7F"/>
                </a:solidFill>
                <a:latin typeface="Helvetica Neue Light"/>
                <a:cs typeface="HelveticaNeueLT Std Lt Cn"/>
              </a:defRPr>
            </a:lvl1pPr>
            <a:lvl2pPr indent="0" algn="ctr" fontAlgn="base">
              <a:spcBef>
                <a:spcPts val="500"/>
              </a:spcBef>
              <a:spcAft>
                <a:spcPct val="0"/>
              </a:spcAft>
              <a:buClr>
                <a:srgbClr val="E04E22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2pPr>
            <a:lvl3pPr indent="0" algn="ctr" fontAlgn="base">
              <a:spcBef>
                <a:spcPts val="500"/>
              </a:spcBef>
              <a:spcAft>
                <a:spcPct val="0"/>
              </a:spcAft>
              <a:buClr>
                <a:srgbClr val="7F7F7F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3pPr>
            <a:lvl4pPr indent="0" algn="ctr" fontAlgn="base">
              <a:spcBef>
                <a:spcPts val="500"/>
              </a:spcBef>
              <a:spcAft>
                <a:spcPct val="0"/>
              </a:spcAft>
              <a:buClrTx/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4pPr>
            <a:lvl5pPr indent="0" algn="ctr" fontAlgn="base">
              <a:spcBef>
                <a:spcPts val="500"/>
              </a:spcBef>
              <a:spcAft>
                <a:spcPct val="0"/>
              </a:spcAft>
              <a:buClr>
                <a:srgbClr val="E04E22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9pPr>
          </a:lstStyle>
          <a:p>
            <a:r>
              <a:rPr lang="en-US" dirty="0" smtClean="0"/>
              <a:t>A $35 Computer with Enterprise Level Features</a:t>
            </a:r>
            <a:endParaRPr lang="en-US" dirty="0"/>
          </a:p>
        </p:txBody>
      </p:sp>
      <p:sp>
        <p:nvSpPr>
          <p:cNvPr id="21" name="Text Placeholder 3"/>
          <p:cNvSpPr txBox="1">
            <a:spLocks/>
          </p:cNvSpPr>
          <p:nvPr/>
        </p:nvSpPr>
        <p:spPr bwMode="auto">
          <a:xfrm rot="20991264">
            <a:off x="6324600" y="3873774"/>
            <a:ext cx="2610252" cy="1022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indent="0" algn="ctr" fontAlgn="base">
              <a:spcBef>
                <a:spcPts val="500"/>
              </a:spcBef>
              <a:spcAft>
                <a:spcPts val="0"/>
              </a:spcAft>
              <a:buClr>
                <a:srgbClr val="E04E22"/>
              </a:buClr>
              <a:buSzPct val="80000"/>
              <a:buFont typeface="Lucida Grande"/>
              <a:buNone/>
              <a:defRPr b="0" i="0" baseline="0">
                <a:solidFill>
                  <a:srgbClr val="7F7F7F"/>
                </a:solidFill>
                <a:latin typeface="Helvetica Neue Light"/>
                <a:cs typeface="HelveticaNeueLT Std Lt Cn"/>
              </a:defRPr>
            </a:lvl1pPr>
            <a:lvl2pPr indent="0" algn="ctr" fontAlgn="base">
              <a:spcBef>
                <a:spcPts val="500"/>
              </a:spcBef>
              <a:spcAft>
                <a:spcPct val="0"/>
              </a:spcAft>
              <a:buClr>
                <a:srgbClr val="E04E22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2pPr>
            <a:lvl3pPr indent="0" algn="ctr" fontAlgn="base">
              <a:spcBef>
                <a:spcPts val="500"/>
              </a:spcBef>
              <a:spcAft>
                <a:spcPct val="0"/>
              </a:spcAft>
              <a:buClr>
                <a:srgbClr val="7F7F7F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3pPr>
            <a:lvl4pPr indent="0" algn="ctr" fontAlgn="base">
              <a:spcBef>
                <a:spcPts val="500"/>
              </a:spcBef>
              <a:spcAft>
                <a:spcPct val="0"/>
              </a:spcAft>
              <a:buClrTx/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4pPr>
            <a:lvl5pPr indent="0" algn="ctr" fontAlgn="base">
              <a:spcBef>
                <a:spcPts val="500"/>
              </a:spcBef>
              <a:spcAft>
                <a:spcPct val="0"/>
              </a:spcAft>
              <a:buClr>
                <a:srgbClr val="E04E22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9pPr>
          </a:lstStyle>
          <a:p>
            <a:r>
              <a:rPr lang="en-US" dirty="0" smtClean="0"/>
              <a:t>An Inexpensive IOT Enabler – ESP8266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36375">
            <a:off x="494924" y="3543348"/>
            <a:ext cx="3208771" cy="10552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 Placeholder 3"/>
          <p:cNvSpPr txBox="1">
            <a:spLocks/>
          </p:cNvSpPr>
          <p:nvPr/>
        </p:nvSpPr>
        <p:spPr bwMode="auto">
          <a:xfrm rot="21136375">
            <a:off x="622819" y="3732135"/>
            <a:ext cx="3041213" cy="1022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indent="0" algn="ctr" fontAlgn="base">
              <a:spcBef>
                <a:spcPts val="500"/>
              </a:spcBef>
              <a:spcAft>
                <a:spcPts val="0"/>
              </a:spcAft>
              <a:buClr>
                <a:srgbClr val="E04E22"/>
              </a:buClr>
              <a:buSzPct val="80000"/>
              <a:buFont typeface="Lucida Grande"/>
              <a:buNone/>
              <a:defRPr b="0" i="0" baseline="0">
                <a:solidFill>
                  <a:srgbClr val="7F7F7F"/>
                </a:solidFill>
                <a:latin typeface="Helvetica Neue Light"/>
                <a:cs typeface="HelveticaNeueLT Std Lt Cn"/>
              </a:defRPr>
            </a:lvl1pPr>
            <a:lvl2pPr indent="0" algn="ctr" fontAlgn="base">
              <a:spcBef>
                <a:spcPts val="500"/>
              </a:spcBef>
              <a:spcAft>
                <a:spcPct val="0"/>
              </a:spcAft>
              <a:buClr>
                <a:srgbClr val="E04E22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2pPr>
            <a:lvl3pPr indent="0" algn="ctr" fontAlgn="base">
              <a:spcBef>
                <a:spcPts val="500"/>
              </a:spcBef>
              <a:spcAft>
                <a:spcPct val="0"/>
              </a:spcAft>
              <a:buClr>
                <a:srgbClr val="7F7F7F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3pPr>
            <a:lvl4pPr indent="0" algn="ctr" fontAlgn="base">
              <a:spcBef>
                <a:spcPts val="500"/>
              </a:spcBef>
              <a:spcAft>
                <a:spcPct val="0"/>
              </a:spcAft>
              <a:buClrTx/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4pPr>
            <a:lvl5pPr indent="0" algn="ctr" fontAlgn="base">
              <a:spcBef>
                <a:spcPts val="500"/>
              </a:spcBef>
              <a:spcAft>
                <a:spcPct val="0"/>
              </a:spcAft>
              <a:buClr>
                <a:srgbClr val="E04E22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9pPr>
          </a:lstStyle>
          <a:p>
            <a:r>
              <a:rPr lang="en-US" dirty="0"/>
              <a:t>This $75 Kit Makes It Easy to Run Windows 10 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22844">
            <a:off x="5981563" y="1713835"/>
            <a:ext cx="2876150" cy="8562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Text Placeholder 3"/>
          <p:cNvSpPr txBox="1">
            <a:spLocks/>
          </p:cNvSpPr>
          <p:nvPr/>
        </p:nvSpPr>
        <p:spPr bwMode="auto">
          <a:xfrm rot="722844">
            <a:off x="6056962" y="1764989"/>
            <a:ext cx="2648352" cy="787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indent="0" algn="ctr" fontAlgn="base">
              <a:spcBef>
                <a:spcPts val="500"/>
              </a:spcBef>
              <a:spcAft>
                <a:spcPts val="0"/>
              </a:spcAft>
              <a:buClr>
                <a:srgbClr val="E04E22"/>
              </a:buClr>
              <a:buSzPct val="80000"/>
              <a:buFont typeface="Lucida Grande"/>
              <a:buNone/>
              <a:defRPr b="0" i="0" baseline="0">
                <a:solidFill>
                  <a:srgbClr val="7F7F7F"/>
                </a:solidFill>
                <a:latin typeface="Helvetica Neue Light"/>
                <a:cs typeface="HelveticaNeueLT Std Lt Cn"/>
              </a:defRPr>
            </a:lvl1pPr>
            <a:lvl2pPr indent="0" algn="ctr" fontAlgn="base">
              <a:spcBef>
                <a:spcPts val="500"/>
              </a:spcBef>
              <a:spcAft>
                <a:spcPct val="0"/>
              </a:spcAft>
              <a:buClr>
                <a:srgbClr val="E04E22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2pPr>
            <a:lvl3pPr indent="0" algn="ctr" fontAlgn="base">
              <a:spcBef>
                <a:spcPts val="500"/>
              </a:spcBef>
              <a:spcAft>
                <a:spcPct val="0"/>
              </a:spcAft>
              <a:buClr>
                <a:srgbClr val="7F7F7F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3pPr>
            <a:lvl4pPr indent="0" algn="ctr" fontAlgn="base">
              <a:spcBef>
                <a:spcPts val="500"/>
              </a:spcBef>
              <a:spcAft>
                <a:spcPct val="0"/>
              </a:spcAft>
              <a:buClrTx/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4pPr>
            <a:lvl5pPr indent="0" algn="ctr" fontAlgn="base">
              <a:spcBef>
                <a:spcPts val="500"/>
              </a:spcBef>
              <a:spcAft>
                <a:spcPct val="0"/>
              </a:spcAft>
              <a:buClr>
                <a:srgbClr val="E04E22"/>
              </a:buClr>
              <a:buSzPct val="80000"/>
              <a:buFont typeface="Lucida Grande"/>
              <a:buNone/>
              <a:defRPr sz="1400" b="0" i="0">
                <a:solidFill>
                  <a:schemeClr val="bg2">
                    <a:lumMod val="75000"/>
                  </a:schemeClr>
                </a:solidFill>
                <a:latin typeface="Helvetica Neue Light"/>
                <a:cs typeface="HelveticaNeueLT Std Lt Cn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10000"/>
              <a:buFont typeface="Arial" charset="0"/>
              <a:buChar char="»"/>
              <a:defRPr sz="1600"/>
            </a:lvl9pPr>
          </a:lstStyle>
          <a:p>
            <a:r>
              <a:rPr lang="en-US" dirty="0" smtClean="0"/>
              <a:t>A WIFI Chip with a MCU - Wizardry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92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515C59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72727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pic>
        <p:nvPicPr>
          <p:cNvPr id="4" name="Picture 3" descr="modea_logo_long_whit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6" b="36790"/>
          <a:stretch/>
        </p:blipFill>
        <p:spPr>
          <a:xfrm>
            <a:off x="135690" y="40640"/>
            <a:ext cx="2069030" cy="395518"/>
          </a:xfrm>
          <a:prstGeom prst="rect">
            <a:avLst/>
          </a:prstGeom>
        </p:spPr>
      </p:pic>
      <p:sp>
        <p:nvSpPr>
          <p:cNvPr id="12" name="Title 13"/>
          <p:cNvSpPr txBox="1">
            <a:spLocks/>
          </p:cNvSpPr>
          <p:nvPr/>
        </p:nvSpPr>
        <p:spPr bwMode="auto">
          <a:xfrm>
            <a:off x="228600" y="810082"/>
            <a:ext cx="8686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b="0" i="0" cap="none" spc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Helvetica Neue Light"/>
                <a:ea typeface="+mj-ea"/>
                <a:cs typeface="Helvetica Neue Bold Condensed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9pPr>
          </a:lstStyle>
          <a:p>
            <a:r>
              <a:rPr lang="en-US" sz="2000" b="1" dirty="0" smtClean="0">
                <a:latin typeface="Helvetica Neue" charset="0"/>
                <a:ea typeface="Helvetica Neue" charset="0"/>
                <a:cs typeface="Helvetica Neue" charset="0"/>
              </a:rPr>
              <a:t>WHY 2 DEVICES?</a:t>
            </a:r>
            <a:endParaRPr lang="en-US" sz="20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536059" y="2455678"/>
            <a:ext cx="22086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kern="1000" dirty="0" smtClean="0">
                <a:solidFill>
                  <a:srgbClr val="F2BE1A"/>
                </a:solidFill>
                <a:latin typeface="Helvetica Neue Condensed Black" charset="0"/>
                <a:ea typeface="Helvetica Neue Condensed Black" charset="0"/>
                <a:cs typeface="Helvetica Neue Condensed Black" charset="0"/>
              </a:rPr>
              <a:t>$5</a:t>
            </a:r>
            <a:endParaRPr lang="en-US" sz="7200" b="1" kern="1000" dirty="0">
              <a:solidFill>
                <a:srgbClr val="F2BE1A"/>
              </a:solidFill>
              <a:latin typeface="Helvetica Neue Condensed Black" charset="0"/>
              <a:ea typeface="Helvetica Neue Condensed Black" charset="0"/>
              <a:cs typeface="Helvetica Neue Condensed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90998" y="3847703"/>
            <a:ext cx="309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808080"/>
                </a:solidFill>
                <a:latin typeface="Helvetica Neue Light"/>
                <a:cs typeface="Helvetica Neue Light"/>
              </a:rPr>
              <a:t>c</a:t>
            </a:r>
            <a:r>
              <a:rPr lang="en-US" sz="1600" dirty="0" smtClean="0">
                <a:solidFill>
                  <a:srgbClr val="808080"/>
                </a:solidFill>
                <a:latin typeface="Helvetica Neue Light"/>
                <a:cs typeface="Helvetica Neue Light"/>
              </a:rPr>
              <a:t>hip to manage an entire home?</a:t>
            </a:r>
            <a:endParaRPr lang="en-US" sz="1600" dirty="0">
              <a:solidFill>
                <a:srgbClr val="808080"/>
              </a:solidFill>
              <a:latin typeface="Helvetica Neue Light"/>
              <a:cs typeface="Helvetica Neue Ligh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78560" y="3847703"/>
            <a:ext cx="26726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808080"/>
                </a:solidFill>
                <a:latin typeface="Helvetica Neue Light"/>
                <a:cs typeface="Helvetica Neue Light"/>
              </a:rPr>
              <a:t>f</a:t>
            </a:r>
            <a:r>
              <a:rPr lang="en-US" sz="1600" dirty="0" smtClean="0">
                <a:solidFill>
                  <a:srgbClr val="808080"/>
                </a:solidFill>
                <a:latin typeface="Helvetica Neue Light"/>
                <a:cs typeface="Helvetica Neue Light"/>
              </a:rPr>
              <a:t>or a temperature sensor?</a:t>
            </a:r>
            <a:endParaRPr lang="en-US" sz="1600" dirty="0">
              <a:solidFill>
                <a:srgbClr val="808080"/>
              </a:solidFill>
              <a:latin typeface="Helvetica Neue Light"/>
              <a:cs typeface="Helvetica Neue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04079" y="1812571"/>
            <a:ext cx="2672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808080"/>
                </a:solidFill>
                <a:latin typeface="Helvetica Neue Light"/>
                <a:cs typeface="Helvetica Neue Light"/>
              </a:rPr>
              <a:t>Do you really expect a </a:t>
            </a:r>
            <a:endParaRPr lang="en-US" dirty="0">
              <a:solidFill>
                <a:srgbClr val="808080"/>
              </a:solidFill>
              <a:latin typeface="Helvetica Neue Light"/>
              <a:cs typeface="Helvetica Neue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178560" y="1906509"/>
            <a:ext cx="2672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808080"/>
                </a:solidFill>
                <a:latin typeface="Helvetica Neue Light"/>
                <a:cs typeface="Helvetica Neue Light"/>
              </a:rPr>
              <a:t>Who wants to pay</a:t>
            </a:r>
            <a:endParaRPr lang="en-US" dirty="0">
              <a:solidFill>
                <a:srgbClr val="808080"/>
              </a:solidFill>
              <a:latin typeface="Helvetica Neue Light"/>
              <a:cs typeface="Helvetica Neue Light"/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>
            <a:off x="4599855" y="1584960"/>
            <a:ext cx="0" cy="3200400"/>
          </a:xfrm>
          <a:prstGeom prst="line">
            <a:avLst/>
          </a:prstGeom>
          <a:ln w="12700" cmpd="sng">
            <a:solidFill>
              <a:schemeClr val="bg1">
                <a:lumMod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29436" y="2455678"/>
            <a:ext cx="32960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kern="1000" dirty="0" smtClean="0">
                <a:solidFill>
                  <a:srgbClr val="F2BE1A"/>
                </a:solidFill>
                <a:latin typeface="Helvetica Neue Condensed Black" charset="0"/>
                <a:ea typeface="Helvetica Neue Condensed Black" charset="0"/>
                <a:cs typeface="Helvetica Neue Condensed Black" charset="0"/>
              </a:rPr>
              <a:t>$190</a:t>
            </a:r>
            <a:endParaRPr lang="en-US" sz="7200" b="1" kern="1000" dirty="0">
              <a:solidFill>
                <a:srgbClr val="F2BE1A"/>
              </a:solidFill>
              <a:latin typeface="Helvetica Neue Condensed Black" charset="0"/>
              <a:ea typeface="Helvetica Neue Condensed Black" charset="0"/>
              <a:cs typeface="Helvetica Neue Condensed Black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 bwMode="auto">
          <a:xfrm>
            <a:off x="85839" y="4781550"/>
            <a:ext cx="3293981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800" b="0" i="0" cap="none">
                <a:solidFill>
                  <a:srgbClr val="7F7F7F"/>
                </a:solidFill>
                <a:latin typeface="Helvetica Neue Light"/>
                <a:ea typeface="+mj-ea"/>
                <a:cs typeface="Helvetica Neue Bold Condensed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9pPr>
          </a:lstStyle>
          <a:p>
            <a:pPr algn="l"/>
            <a:r>
              <a:rPr lang="en-US" sz="1000" dirty="0" smtClean="0"/>
              <a:t>Source: HBR 2011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38538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-42335" y="11022"/>
            <a:ext cx="9237134" cy="538527"/>
          </a:xfrm>
          <a:prstGeom prst="rect">
            <a:avLst/>
          </a:prstGeom>
          <a:solidFill>
            <a:srgbClr val="515C59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-42332" y="0"/>
            <a:ext cx="9237134" cy="466560"/>
          </a:xfrm>
          <a:prstGeom prst="rect">
            <a:avLst/>
          </a:prstGeom>
          <a:solidFill>
            <a:srgbClr val="272727"/>
          </a:solidFill>
          <a:ln>
            <a:noFill/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3033"/>
              </a:buClr>
              <a:buSzPct val="140000"/>
              <a:buFont typeface="Arial" charset="0"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rgbClr val="5F5F5F"/>
              </a:solidFill>
              <a:effectLst/>
              <a:latin typeface="Arial" charset="0"/>
            </a:endParaRPr>
          </a:p>
        </p:txBody>
      </p:sp>
      <p:pic>
        <p:nvPicPr>
          <p:cNvPr id="4" name="Picture 3" descr="modea_logo_long_whit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6" b="36790"/>
          <a:stretch/>
        </p:blipFill>
        <p:spPr>
          <a:xfrm>
            <a:off x="135690" y="40640"/>
            <a:ext cx="2069030" cy="395518"/>
          </a:xfrm>
          <a:prstGeom prst="rect">
            <a:avLst/>
          </a:prstGeom>
        </p:spPr>
      </p:pic>
      <p:sp>
        <p:nvSpPr>
          <p:cNvPr id="12" name="Title 13"/>
          <p:cNvSpPr txBox="1">
            <a:spLocks/>
          </p:cNvSpPr>
          <p:nvPr/>
        </p:nvSpPr>
        <p:spPr bwMode="auto">
          <a:xfrm>
            <a:off x="228600" y="810082"/>
            <a:ext cx="8686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b="0" i="0" cap="none" spc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Helvetica Neue Light"/>
                <a:ea typeface="+mj-ea"/>
                <a:cs typeface="Helvetica Neue Bold Condensed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599C"/>
                </a:solidFill>
                <a:latin typeface="Arial" charset="0"/>
              </a:defRPr>
            </a:lvl9pPr>
          </a:lstStyle>
          <a:p>
            <a:r>
              <a:rPr lang="en-US" sz="2000" b="1" dirty="0" smtClean="0">
                <a:latin typeface="Helvetica Neue" charset="0"/>
                <a:ea typeface="Helvetica Neue" charset="0"/>
                <a:cs typeface="Helvetica Neue" charset="0"/>
              </a:rPr>
              <a:t>PUT THE INTERNET INTO THE INTERNET OF THINGS! </a:t>
            </a:r>
            <a:endParaRPr lang="en-US" sz="20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 bwMode="auto">
          <a:xfrm flipH="1">
            <a:off x="2798635" y="2940670"/>
            <a:ext cx="779533" cy="0"/>
          </a:xfrm>
          <a:prstGeom prst="straightConnector1">
            <a:avLst/>
          </a:prstGeom>
          <a:solidFill>
            <a:srgbClr val="00599C"/>
          </a:solidFill>
          <a:ln w="38100" cap="rnd" cmpd="sng" algn="ctr">
            <a:solidFill>
              <a:schemeClr val="bg2"/>
            </a:solidFill>
            <a:prstDash val="solid"/>
            <a:round/>
            <a:headEnd type="arrow" w="med" len="med"/>
            <a:tailEnd type="arrow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7" name="Group 16"/>
          <p:cNvGrpSpPr/>
          <p:nvPr/>
        </p:nvGrpSpPr>
        <p:grpSpPr>
          <a:xfrm>
            <a:off x="5540856" y="1727209"/>
            <a:ext cx="3134525" cy="848524"/>
            <a:chOff x="4180011" y="1684397"/>
            <a:chExt cx="3134525" cy="84852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" name="Rounded Rectangle 17"/>
            <p:cNvSpPr/>
            <p:nvPr/>
          </p:nvSpPr>
          <p:spPr bwMode="auto">
            <a:xfrm>
              <a:off x="4180011" y="1684397"/>
              <a:ext cx="3134525" cy="848524"/>
            </a:xfrm>
            <a:prstGeom prst="roundRect">
              <a:avLst>
                <a:gd name="adj" fmla="val 13810"/>
              </a:avLst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182880" rIns="91440" bIns="13716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20000"/>
                </a:spcBef>
                <a:spcAft>
                  <a:spcPct val="0"/>
                </a:spcAft>
                <a:buClr>
                  <a:srgbClr val="A03033"/>
                </a:buClr>
                <a:buSzPct val="140000"/>
                <a:buFont typeface="Arial" charset="0"/>
                <a:buNone/>
              </a:pPr>
              <a:endParaRPr lang="en-US" sz="1200" dirty="0">
                <a:solidFill>
                  <a:schemeClr val="bg2"/>
                </a:solidFill>
                <a:latin typeface="Helvetica Neue Light"/>
                <a:cs typeface="Helvetica Neue Ligh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263161" y="2095844"/>
              <a:ext cx="29407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srgbClr val="DA520C"/>
                  </a:solidFill>
                  <a:latin typeface="Helvetica Neue Black Condensed"/>
                  <a:cs typeface="Helvetica Neue Black Condensed"/>
                </a:defRPr>
              </a:lvl1pPr>
            </a:lstStyle>
            <a:p>
              <a:pPr algn="l"/>
              <a:r>
                <a:rPr lang="en-US" sz="1200" dirty="0" smtClean="0">
                  <a:solidFill>
                    <a:srgbClr val="595959"/>
                  </a:solidFill>
                  <a:latin typeface="Helvetica Neue Light"/>
                  <a:cs typeface="Helvetica Neue Light"/>
                </a:rPr>
                <a:t>+ Control and  Communication</a:t>
              </a:r>
              <a:endParaRPr lang="en-US" dirty="0">
                <a:solidFill>
                  <a:srgbClr val="595959"/>
                </a:solidFill>
                <a:latin typeface="Helvetica Neue Light"/>
                <a:cs typeface="Helvetica Neue Ligh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263161" y="1870868"/>
              <a:ext cx="16648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srgbClr val="DA520C"/>
                  </a:solidFill>
                  <a:latin typeface="Helvetica Neue Black Condensed"/>
                  <a:cs typeface="Helvetica Neue Black Condensed"/>
                </a:defRPr>
              </a:lvl1pPr>
            </a:lstStyle>
            <a:p>
              <a:pPr algn="l"/>
              <a:r>
                <a:rPr lang="en-US" dirty="0" smtClean="0">
                  <a:solidFill>
                    <a:srgbClr val="F2BE1A"/>
                  </a:solidFill>
                </a:rPr>
                <a:t>Raspberry Pi</a:t>
              </a:r>
              <a:endParaRPr lang="en-US" dirty="0">
                <a:solidFill>
                  <a:srgbClr val="F2BE1A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540856" y="3390126"/>
            <a:ext cx="3134525" cy="848524"/>
            <a:chOff x="4081234" y="3217958"/>
            <a:chExt cx="3134525" cy="84852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8" name="Rounded Rectangle 27"/>
            <p:cNvSpPr/>
            <p:nvPr/>
          </p:nvSpPr>
          <p:spPr bwMode="auto">
            <a:xfrm>
              <a:off x="4081234" y="3217958"/>
              <a:ext cx="3134525" cy="848524"/>
            </a:xfrm>
            <a:prstGeom prst="roundRect">
              <a:avLst>
                <a:gd name="adj" fmla="val 13810"/>
              </a:avLst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182880" rIns="91440" bIns="13716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20000"/>
                </a:spcBef>
                <a:spcAft>
                  <a:spcPct val="0"/>
                </a:spcAft>
                <a:buClr>
                  <a:srgbClr val="A03033"/>
                </a:buClr>
                <a:buSzPct val="140000"/>
                <a:buFont typeface="Arial" charset="0"/>
                <a:buNone/>
              </a:pPr>
              <a:endParaRPr lang="en-US" sz="1200" dirty="0">
                <a:solidFill>
                  <a:schemeClr val="bg2"/>
                </a:solidFill>
                <a:latin typeface="Helvetica Neue Light"/>
                <a:cs typeface="Helvetica Neue Ligh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164384" y="3400173"/>
              <a:ext cx="18895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srgbClr val="DA520C"/>
                  </a:solidFill>
                  <a:latin typeface="Helvetica Neue Black Condensed"/>
                  <a:cs typeface="Helvetica Neue Black Condensed"/>
                </a:defRPr>
              </a:lvl1pPr>
            </a:lstStyle>
            <a:p>
              <a:pPr algn="l"/>
              <a:r>
                <a:rPr lang="en-US" dirty="0" smtClean="0">
                  <a:solidFill>
                    <a:srgbClr val="F2BE1A"/>
                  </a:solidFill>
                </a:rPr>
                <a:t>ESP8266</a:t>
              </a:r>
              <a:endParaRPr lang="en-US" dirty="0">
                <a:solidFill>
                  <a:srgbClr val="F2BE1A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164384" y="3664498"/>
              <a:ext cx="2131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400">
                  <a:solidFill>
                    <a:srgbClr val="DA520C"/>
                  </a:solidFill>
                  <a:latin typeface="Helvetica Neue Black Condensed"/>
                  <a:cs typeface="Helvetica Neue Black Condensed"/>
                </a:defRPr>
              </a:lvl1pPr>
            </a:lstStyle>
            <a:p>
              <a:pPr algn="l"/>
              <a:r>
                <a:rPr lang="en-US" sz="1200" dirty="0" smtClean="0">
                  <a:solidFill>
                    <a:srgbClr val="595959"/>
                  </a:solidFill>
                  <a:latin typeface="Helvetica Neue Light"/>
                  <a:cs typeface="Helvetica Neue Light"/>
                </a:rPr>
                <a:t>+ Cheap with WIFI</a:t>
              </a:r>
            </a:p>
          </p:txBody>
        </p:sp>
      </p:grp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4"/>
          <a:srcRect l="37016" t="5979" b="13938"/>
          <a:stretch/>
        </p:blipFill>
        <p:spPr>
          <a:xfrm>
            <a:off x="3784770" y="4170356"/>
            <a:ext cx="1052418" cy="79353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3822082" y="3304128"/>
            <a:ext cx="9313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rgbClr val="595959"/>
                </a:solidFill>
                <a:latin typeface="Helvetica Neue Light"/>
                <a:cs typeface="Helvetica Neue Light"/>
              </a:defRPr>
            </a:lvl1pPr>
          </a:lstStyle>
          <a:p>
            <a:r>
              <a:rPr lang="en-US" sz="1200" dirty="0" smtClean="0"/>
              <a:t>The Cloud</a:t>
            </a:r>
            <a:endParaRPr lang="en-US" sz="1200" dirty="0"/>
          </a:p>
        </p:txBody>
      </p:sp>
      <p:grpSp>
        <p:nvGrpSpPr>
          <p:cNvPr id="33" name="Group 32"/>
          <p:cNvGrpSpPr/>
          <p:nvPr/>
        </p:nvGrpSpPr>
        <p:grpSpPr>
          <a:xfrm>
            <a:off x="4912374" y="2264499"/>
            <a:ext cx="360502" cy="1520962"/>
            <a:chOff x="3534223" y="2264499"/>
            <a:chExt cx="487225" cy="1520962"/>
          </a:xfrm>
        </p:grpSpPr>
        <p:cxnSp>
          <p:nvCxnSpPr>
            <p:cNvPr id="34" name="Straight Arrow Connector 33"/>
            <p:cNvCxnSpPr/>
            <p:nvPr/>
          </p:nvCxnSpPr>
          <p:spPr bwMode="auto">
            <a:xfrm flipV="1">
              <a:off x="3541445" y="2264499"/>
              <a:ext cx="458315" cy="233668"/>
            </a:xfrm>
            <a:prstGeom prst="straightConnector1">
              <a:avLst/>
            </a:prstGeom>
            <a:solidFill>
              <a:srgbClr val="00599C"/>
            </a:solidFill>
            <a:ln w="28575" cap="rnd" cmpd="sng" algn="ctr">
              <a:solidFill>
                <a:schemeClr val="bg2"/>
              </a:solidFill>
              <a:prstDash val="solid"/>
              <a:round/>
              <a:headEnd type="none" w="med" len="med"/>
              <a:tailEnd type="arrow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Straight Arrow Connector 34"/>
            <p:cNvCxnSpPr/>
            <p:nvPr/>
          </p:nvCxnSpPr>
          <p:spPr bwMode="auto">
            <a:xfrm flipH="1" flipV="1">
              <a:off x="3534223" y="3572341"/>
              <a:ext cx="487225" cy="213120"/>
            </a:xfrm>
            <a:prstGeom prst="straightConnector1">
              <a:avLst/>
            </a:prstGeom>
            <a:solidFill>
              <a:srgbClr val="00599C"/>
            </a:solidFill>
            <a:ln w="28575" cap="rnd" cmpd="sng" algn="ctr">
              <a:solidFill>
                <a:schemeClr val="bg2"/>
              </a:solidFill>
              <a:prstDash val="solid"/>
              <a:round/>
              <a:headEnd type="none" w="med" len="med"/>
              <a:tailEnd type="arrow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6159" r="16443"/>
          <a:stretch/>
        </p:blipFill>
        <p:spPr>
          <a:xfrm>
            <a:off x="3736323" y="2450888"/>
            <a:ext cx="1068583" cy="89183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6815" y="2070943"/>
            <a:ext cx="1433034" cy="57321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770" y="2783531"/>
            <a:ext cx="1291969" cy="395097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04414" y="3068531"/>
            <a:ext cx="448450" cy="716930"/>
          </a:xfrm>
          <a:prstGeom prst="rect">
            <a:avLst/>
          </a:prstGeom>
        </p:spPr>
      </p:pic>
      <p:cxnSp>
        <p:nvCxnSpPr>
          <p:cNvPr id="41" name="Straight Arrow Connector 40"/>
          <p:cNvCxnSpPr/>
          <p:nvPr/>
        </p:nvCxnSpPr>
        <p:spPr bwMode="auto">
          <a:xfrm>
            <a:off x="4248323" y="3611598"/>
            <a:ext cx="0" cy="395506"/>
          </a:xfrm>
          <a:prstGeom prst="straightConnector1">
            <a:avLst/>
          </a:prstGeom>
          <a:solidFill>
            <a:srgbClr val="00599C"/>
          </a:solidFill>
          <a:ln w="28575" cap="rnd" cmpd="sng" algn="ctr">
            <a:solidFill>
              <a:schemeClr val="bg2"/>
            </a:solidFill>
            <a:prstDash val="solid"/>
            <a:round/>
            <a:headEnd type="none" w="med" len="med"/>
            <a:tailEnd type="arrow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42" name="Picture 4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848" y="3509377"/>
            <a:ext cx="1211106" cy="37867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55543" y="1826222"/>
            <a:ext cx="883263" cy="50059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64055" y="3548116"/>
            <a:ext cx="1174751" cy="66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OsSxjR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smtClean="0">
                <a:solidFill>
                  <a:srgbClr val="E8E5E0"/>
                </a:solidFill>
                <a:latin typeface="Helvetica Neue" charset="0"/>
                <a:ea typeface="Helvetica Neue" charset="0"/>
                <a:cs typeface="Helvetica Neue" charset="0"/>
              </a:rPr>
              <a:t>DEMO</a:t>
            </a:r>
            <a:endParaRPr lang="en-US" sz="2400" b="1" dirty="0">
              <a:solidFill>
                <a:srgbClr val="E8E5E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67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5B99"/>
      </a:accent1>
      <a:accent2>
        <a:srgbClr val="A03033"/>
      </a:accent2>
      <a:accent3>
        <a:srgbClr val="FFFFFF"/>
      </a:accent3>
      <a:accent4>
        <a:srgbClr val="000000"/>
      </a:accent4>
      <a:accent5>
        <a:srgbClr val="AAB5CA"/>
      </a:accent5>
      <a:accent6>
        <a:srgbClr val="912A2D"/>
      </a:accent6>
      <a:hlink>
        <a:srgbClr val="5F5F5F"/>
      </a:hlink>
      <a:folHlink>
        <a:srgbClr val="F7E8AA"/>
      </a:folHlink>
    </a:clrScheme>
    <a:fontScheme name="blan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599C"/>
        </a:solidFill>
        <a:ln w="9525" cap="flat" cmpd="sng" algn="ctr">
          <a:solidFill>
            <a:srgbClr val="00599C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A03033"/>
          </a:buClr>
          <a:buSzPct val="140000"/>
          <a:buFont typeface="Arial" charset="0"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rgbClr val="5F5F5F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599C"/>
        </a:solidFill>
        <a:ln w="9525" cap="flat" cmpd="sng" algn="ctr">
          <a:solidFill>
            <a:srgbClr val="00599C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A03033"/>
          </a:buClr>
          <a:buSzPct val="140000"/>
          <a:buFont typeface="Arial" charset="0"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rgbClr val="5F5F5F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5B99"/>
        </a:accent1>
        <a:accent2>
          <a:srgbClr val="A03033"/>
        </a:accent2>
        <a:accent3>
          <a:srgbClr val="FFFFFF"/>
        </a:accent3>
        <a:accent4>
          <a:srgbClr val="000000"/>
        </a:accent4>
        <a:accent5>
          <a:srgbClr val="AAB5CA"/>
        </a:accent5>
        <a:accent6>
          <a:srgbClr val="912A2D"/>
        </a:accent6>
        <a:hlink>
          <a:srgbClr val="5F5F5F"/>
        </a:hlink>
        <a:folHlink>
          <a:srgbClr val="F7E8A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5B99"/>
      </a:accent1>
      <a:accent2>
        <a:srgbClr val="A03033"/>
      </a:accent2>
      <a:accent3>
        <a:srgbClr val="FFFFFF"/>
      </a:accent3>
      <a:accent4>
        <a:srgbClr val="000000"/>
      </a:accent4>
      <a:accent5>
        <a:srgbClr val="AAB5CA"/>
      </a:accent5>
      <a:accent6>
        <a:srgbClr val="912A2D"/>
      </a:accent6>
      <a:hlink>
        <a:srgbClr val="5F5F5F"/>
      </a:hlink>
      <a:folHlink>
        <a:srgbClr val="F7E8AA"/>
      </a:folHlink>
    </a:clrScheme>
    <a:fontScheme name="blan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599C"/>
        </a:solidFill>
        <a:ln w="9525" cap="flat" cmpd="sng" algn="ctr">
          <a:solidFill>
            <a:srgbClr val="00599C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A03033"/>
          </a:buClr>
          <a:buSzPct val="140000"/>
          <a:buFont typeface="Arial" charset="0"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rgbClr val="5F5F5F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599C"/>
        </a:solidFill>
        <a:ln w="9525" cap="flat" cmpd="sng" algn="ctr">
          <a:solidFill>
            <a:srgbClr val="00599C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A03033"/>
          </a:buClr>
          <a:buSzPct val="140000"/>
          <a:buFont typeface="Arial" charset="0"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rgbClr val="5F5F5F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5B99"/>
        </a:accent1>
        <a:accent2>
          <a:srgbClr val="A03033"/>
        </a:accent2>
        <a:accent3>
          <a:srgbClr val="FFFFFF"/>
        </a:accent3>
        <a:accent4>
          <a:srgbClr val="000000"/>
        </a:accent4>
        <a:accent5>
          <a:srgbClr val="AAB5CA"/>
        </a:accent5>
        <a:accent6>
          <a:srgbClr val="912A2D"/>
        </a:accent6>
        <a:hlink>
          <a:srgbClr val="5F5F5F"/>
        </a:hlink>
        <a:folHlink>
          <a:srgbClr val="F7E8A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49946</TotalTime>
  <Words>149</Words>
  <Application>Microsoft Macintosh PowerPoint</Application>
  <PresentationFormat>On-screen Show (16:9)</PresentationFormat>
  <Paragraphs>38</Paragraphs>
  <Slides>8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1_blank</vt:lpstr>
      <vt:lpstr>2_blank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</vt:vector>
  </TitlesOfParts>
  <Company>Modea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Distributor eCommerce Research</dc:title>
  <dc:creator>Raqib Sheikh</dc:creator>
  <cp:lastModifiedBy>David Bates</cp:lastModifiedBy>
  <cp:revision>1158</cp:revision>
  <cp:lastPrinted>2013-08-12T20:02:49Z</cp:lastPrinted>
  <dcterms:created xsi:type="dcterms:W3CDTF">2012-08-21T17:06:58Z</dcterms:created>
  <dcterms:modified xsi:type="dcterms:W3CDTF">2015-10-20T12:48:22Z</dcterms:modified>
</cp:coreProperties>
</file>